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3" r:id="rId6"/>
    <p:sldId id="297" r:id="rId7"/>
    <p:sldId id="262" r:id="rId8"/>
    <p:sldId id="259" r:id="rId9"/>
    <p:sldId id="269" r:id="rId10"/>
    <p:sldId id="296" r:id="rId11"/>
    <p:sldId id="270" r:id="rId12"/>
    <p:sldId id="260" r:id="rId13"/>
    <p:sldId id="298" r:id="rId14"/>
    <p:sldId id="276" r:id="rId15"/>
    <p:sldId id="292" r:id="rId16"/>
    <p:sldId id="277" r:id="rId17"/>
    <p:sldId id="289" r:id="rId18"/>
    <p:sldId id="290" r:id="rId19"/>
    <p:sldId id="265" r:id="rId20"/>
    <p:sldId id="279" r:id="rId21"/>
    <p:sldId id="283" r:id="rId22"/>
    <p:sldId id="284" r:id="rId23"/>
    <p:sldId id="285" r:id="rId24"/>
    <p:sldId id="287" r:id="rId25"/>
    <p:sldId id="288" r:id="rId26"/>
    <p:sldId id="281" r:id="rId27"/>
    <p:sldId id="299" r:id="rId28"/>
    <p:sldId id="268" r:id="rId29"/>
    <p:sldId id="266" r:id="rId3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017B"/>
    <a:srgbClr val="FABC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CC68D2-D1D9-F464-D5F7-BEB5C434F6E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BE"/>
          </a:p>
        </p:txBody>
      </p:sp>
      <p:sp>
        <p:nvSpPr>
          <p:cNvPr id="3" name="Sous-titre 2">
            <a:extLst>
              <a:ext uri="{FF2B5EF4-FFF2-40B4-BE49-F238E27FC236}">
                <a16:creationId xmlns:a16="http://schemas.microsoft.com/office/drawing/2014/main" id="{46B4D482-7743-E2D8-0541-9D549BDFEF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E"/>
          </a:p>
        </p:txBody>
      </p:sp>
      <p:sp>
        <p:nvSpPr>
          <p:cNvPr id="4" name="Espace réservé de la date 3">
            <a:extLst>
              <a:ext uri="{FF2B5EF4-FFF2-40B4-BE49-F238E27FC236}">
                <a16:creationId xmlns:a16="http://schemas.microsoft.com/office/drawing/2014/main" id="{F797D23D-025F-2919-0160-47C02C6F48A0}"/>
              </a:ext>
            </a:extLst>
          </p:cNvPr>
          <p:cNvSpPr>
            <a:spLocks noGrp="1"/>
          </p:cNvSpPr>
          <p:nvPr>
            <p:ph type="dt" sz="half" idx="10"/>
          </p:nvPr>
        </p:nvSpPr>
        <p:spPr/>
        <p:txBody>
          <a:bodyPr/>
          <a:lstStyle/>
          <a:p>
            <a:fld id="{2B92B2D6-0D31-42CE-B8CE-C75FD58560CC}" type="datetimeFigureOut">
              <a:rPr lang="fr-BE" smtClean="0"/>
              <a:t>29-03-23</a:t>
            </a:fld>
            <a:endParaRPr lang="fr-BE"/>
          </a:p>
        </p:txBody>
      </p:sp>
      <p:sp>
        <p:nvSpPr>
          <p:cNvPr id="5" name="Espace réservé du pied de page 4">
            <a:extLst>
              <a:ext uri="{FF2B5EF4-FFF2-40B4-BE49-F238E27FC236}">
                <a16:creationId xmlns:a16="http://schemas.microsoft.com/office/drawing/2014/main" id="{A7F5AF19-DC9F-FB02-47B0-7A2C675EC3C0}"/>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7915E491-4E5E-21EA-EC3A-6FC617A81DED}"/>
              </a:ext>
            </a:extLst>
          </p:cNvPr>
          <p:cNvSpPr>
            <a:spLocks noGrp="1"/>
          </p:cNvSpPr>
          <p:nvPr>
            <p:ph type="sldNum" sz="quarter" idx="12"/>
          </p:nvPr>
        </p:nvSpPr>
        <p:spPr/>
        <p:txBody>
          <a:bodyPr/>
          <a:lstStyle/>
          <a:p>
            <a:fld id="{6856C11E-1F48-41D4-B4FC-128D02E5B203}" type="slidenum">
              <a:rPr lang="fr-BE" smtClean="0"/>
              <a:t>‹N°›</a:t>
            </a:fld>
            <a:endParaRPr lang="fr-BE"/>
          </a:p>
        </p:txBody>
      </p:sp>
    </p:spTree>
    <p:extLst>
      <p:ext uri="{BB962C8B-B14F-4D97-AF65-F5344CB8AC3E}">
        <p14:creationId xmlns:p14="http://schemas.microsoft.com/office/powerpoint/2010/main" val="1662488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145975-4306-E047-7572-E1329C3917A1}"/>
              </a:ext>
            </a:extLst>
          </p:cNvPr>
          <p:cNvSpPr>
            <a:spLocks noGrp="1"/>
          </p:cNvSpPr>
          <p:nvPr>
            <p:ph type="title"/>
          </p:nvPr>
        </p:nvSpPr>
        <p:spPr/>
        <p:txBody>
          <a:bodyPr/>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FF165F91-3246-2315-AFFC-67DE07EC5C7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05F76EF3-7981-47F6-EF8C-E6040504A765}"/>
              </a:ext>
            </a:extLst>
          </p:cNvPr>
          <p:cNvSpPr>
            <a:spLocks noGrp="1"/>
          </p:cNvSpPr>
          <p:nvPr>
            <p:ph type="dt" sz="half" idx="10"/>
          </p:nvPr>
        </p:nvSpPr>
        <p:spPr/>
        <p:txBody>
          <a:bodyPr/>
          <a:lstStyle/>
          <a:p>
            <a:fld id="{2B92B2D6-0D31-42CE-B8CE-C75FD58560CC}" type="datetimeFigureOut">
              <a:rPr lang="fr-BE" smtClean="0"/>
              <a:t>29-03-23</a:t>
            </a:fld>
            <a:endParaRPr lang="fr-BE"/>
          </a:p>
        </p:txBody>
      </p:sp>
      <p:sp>
        <p:nvSpPr>
          <p:cNvPr id="5" name="Espace réservé du pied de page 4">
            <a:extLst>
              <a:ext uri="{FF2B5EF4-FFF2-40B4-BE49-F238E27FC236}">
                <a16:creationId xmlns:a16="http://schemas.microsoft.com/office/drawing/2014/main" id="{6AFA6167-8CA3-4B02-A7DD-55355B10C64F}"/>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D45B3F85-C710-9248-352A-5BEF15A9234D}"/>
              </a:ext>
            </a:extLst>
          </p:cNvPr>
          <p:cNvSpPr>
            <a:spLocks noGrp="1"/>
          </p:cNvSpPr>
          <p:nvPr>
            <p:ph type="sldNum" sz="quarter" idx="12"/>
          </p:nvPr>
        </p:nvSpPr>
        <p:spPr/>
        <p:txBody>
          <a:bodyPr/>
          <a:lstStyle/>
          <a:p>
            <a:fld id="{6856C11E-1F48-41D4-B4FC-128D02E5B203}" type="slidenum">
              <a:rPr lang="fr-BE" smtClean="0"/>
              <a:t>‹N°›</a:t>
            </a:fld>
            <a:endParaRPr lang="fr-BE"/>
          </a:p>
        </p:txBody>
      </p:sp>
    </p:spTree>
    <p:extLst>
      <p:ext uri="{BB962C8B-B14F-4D97-AF65-F5344CB8AC3E}">
        <p14:creationId xmlns:p14="http://schemas.microsoft.com/office/powerpoint/2010/main" val="1900285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F89823A-CEAC-3BB6-DE67-8C1946D81472}"/>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53A3DD80-1E96-A66D-C004-2410C1E7C584}"/>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2215A7FA-7FBC-10ED-4309-F02EBEE54EC5}"/>
              </a:ext>
            </a:extLst>
          </p:cNvPr>
          <p:cNvSpPr>
            <a:spLocks noGrp="1"/>
          </p:cNvSpPr>
          <p:nvPr>
            <p:ph type="dt" sz="half" idx="10"/>
          </p:nvPr>
        </p:nvSpPr>
        <p:spPr/>
        <p:txBody>
          <a:bodyPr/>
          <a:lstStyle/>
          <a:p>
            <a:fld id="{2B92B2D6-0D31-42CE-B8CE-C75FD58560CC}" type="datetimeFigureOut">
              <a:rPr lang="fr-BE" smtClean="0"/>
              <a:t>29-03-23</a:t>
            </a:fld>
            <a:endParaRPr lang="fr-BE"/>
          </a:p>
        </p:txBody>
      </p:sp>
      <p:sp>
        <p:nvSpPr>
          <p:cNvPr id="5" name="Espace réservé du pied de page 4">
            <a:extLst>
              <a:ext uri="{FF2B5EF4-FFF2-40B4-BE49-F238E27FC236}">
                <a16:creationId xmlns:a16="http://schemas.microsoft.com/office/drawing/2014/main" id="{7A8A097C-923B-8B46-B5CC-F463FF301D02}"/>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ED18185D-5A61-6294-F1C6-FAC6931D5080}"/>
              </a:ext>
            </a:extLst>
          </p:cNvPr>
          <p:cNvSpPr>
            <a:spLocks noGrp="1"/>
          </p:cNvSpPr>
          <p:nvPr>
            <p:ph type="sldNum" sz="quarter" idx="12"/>
          </p:nvPr>
        </p:nvSpPr>
        <p:spPr/>
        <p:txBody>
          <a:bodyPr/>
          <a:lstStyle/>
          <a:p>
            <a:fld id="{6856C11E-1F48-41D4-B4FC-128D02E5B203}" type="slidenum">
              <a:rPr lang="fr-BE" smtClean="0"/>
              <a:t>‹N°›</a:t>
            </a:fld>
            <a:endParaRPr lang="fr-BE"/>
          </a:p>
        </p:txBody>
      </p:sp>
    </p:spTree>
    <p:extLst>
      <p:ext uri="{BB962C8B-B14F-4D97-AF65-F5344CB8AC3E}">
        <p14:creationId xmlns:p14="http://schemas.microsoft.com/office/powerpoint/2010/main" val="1434290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96026E-2DFF-2BA2-954D-D58C86375E44}"/>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B0FAE48E-8D55-2F46-28EA-7C97E1E3367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E6F3AC86-6FD6-82A4-C8C3-70E2DB45F40C}"/>
              </a:ext>
            </a:extLst>
          </p:cNvPr>
          <p:cNvSpPr>
            <a:spLocks noGrp="1"/>
          </p:cNvSpPr>
          <p:nvPr>
            <p:ph type="dt" sz="half" idx="10"/>
          </p:nvPr>
        </p:nvSpPr>
        <p:spPr/>
        <p:txBody>
          <a:bodyPr/>
          <a:lstStyle/>
          <a:p>
            <a:fld id="{2B92B2D6-0D31-42CE-B8CE-C75FD58560CC}" type="datetimeFigureOut">
              <a:rPr lang="fr-BE" smtClean="0"/>
              <a:t>29-03-23</a:t>
            </a:fld>
            <a:endParaRPr lang="fr-BE"/>
          </a:p>
        </p:txBody>
      </p:sp>
      <p:sp>
        <p:nvSpPr>
          <p:cNvPr id="5" name="Espace réservé du pied de page 4">
            <a:extLst>
              <a:ext uri="{FF2B5EF4-FFF2-40B4-BE49-F238E27FC236}">
                <a16:creationId xmlns:a16="http://schemas.microsoft.com/office/drawing/2014/main" id="{DEDAC070-00F2-E15D-ED67-CAC8CAC2D15A}"/>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F4F85299-09C2-7ECA-ED82-AE16768E14BD}"/>
              </a:ext>
            </a:extLst>
          </p:cNvPr>
          <p:cNvSpPr>
            <a:spLocks noGrp="1"/>
          </p:cNvSpPr>
          <p:nvPr>
            <p:ph type="sldNum" sz="quarter" idx="12"/>
          </p:nvPr>
        </p:nvSpPr>
        <p:spPr/>
        <p:txBody>
          <a:bodyPr/>
          <a:lstStyle/>
          <a:p>
            <a:fld id="{6856C11E-1F48-41D4-B4FC-128D02E5B203}" type="slidenum">
              <a:rPr lang="fr-BE" smtClean="0"/>
              <a:t>‹N°›</a:t>
            </a:fld>
            <a:endParaRPr lang="fr-BE"/>
          </a:p>
        </p:txBody>
      </p:sp>
    </p:spTree>
    <p:extLst>
      <p:ext uri="{BB962C8B-B14F-4D97-AF65-F5344CB8AC3E}">
        <p14:creationId xmlns:p14="http://schemas.microsoft.com/office/powerpoint/2010/main" val="2746015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093A50-B3D9-008D-6AB7-4E9A47FDF40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AA397099-9146-0502-7F02-E543C1F40D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DE86C21-DD86-8B7B-CA52-4FBFA9D55E00}"/>
              </a:ext>
            </a:extLst>
          </p:cNvPr>
          <p:cNvSpPr>
            <a:spLocks noGrp="1"/>
          </p:cNvSpPr>
          <p:nvPr>
            <p:ph type="dt" sz="half" idx="10"/>
          </p:nvPr>
        </p:nvSpPr>
        <p:spPr/>
        <p:txBody>
          <a:bodyPr/>
          <a:lstStyle/>
          <a:p>
            <a:fld id="{2B92B2D6-0D31-42CE-B8CE-C75FD58560CC}" type="datetimeFigureOut">
              <a:rPr lang="fr-BE" smtClean="0"/>
              <a:t>29-03-23</a:t>
            </a:fld>
            <a:endParaRPr lang="fr-BE"/>
          </a:p>
        </p:txBody>
      </p:sp>
      <p:sp>
        <p:nvSpPr>
          <p:cNvPr id="5" name="Espace réservé du pied de page 4">
            <a:extLst>
              <a:ext uri="{FF2B5EF4-FFF2-40B4-BE49-F238E27FC236}">
                <a16:creationId xmlns:a16="http://schemas.microsoft.com/office/drawing/2014/main" id="{9C823B93-2410-E2B7-B75E-56F507B5CA03}"/>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B286CA62-80E9-5385-3ED5-F3C4F4DFF4E2}"/>
              </a:ext>
            </a:extLst>
          </p:cNvPr>
          <p:cNvSpPr>
            <a:spLocks noGrp="1"/>
          </p:cNvSpPr>
          <p:nvPr>
            <p:ph type="sldNum" sz="quarter" idx="12"/>
          </p:nvPr>
        </p:nvSpPr>
        <p:spPr/>
        <p:txBody>
          <a:bodyPr/>
          <a:lstStyle/>
          <a:p>
            <a:fld id="{6856C11E-1F48-41D4-B4FC-128D02E5B203}" type="slidenum">
              <a:rPr lang="fr-BE" smtClean="0"/>
              <a:t>‹N°›</a:t>
            </a:fld>
            <a:endParaRPr lang="fr-BE"/>
          </a:p>
        </p:txBody>
      </p:sp>
    </p:spTree>
    <p:extLst>
      <p:ext uri="{BB962C8B-B14F-4D97-AF65-F5344CB8AC3E}">
        <p14:creationId xmlns:p14="http://schemas.microsoft.com/office/powerpoint/2010/main" val="3315826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159D3F-EB1F-AAD1-EA2A-FC46A341A047}"/>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09E8ECA6-561E-D04B-053B-805656F0DA4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F55C6CAC-D5B1-78C5-8BEE-919F689A940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AE72EC0A-2010-0ED8-0A05-6627F2A84F60}"/>
              </a:ext>
            </a:extLst>
          </p:cNvPr>
          <p:cNvSpPr>
            <a:spLocks noGrp="1"/>
          </p:cNvSpPr>
          <p:nvPr>
            <p:ph type="dt" sz="half" idx="10"/>
          </p:nvPr>
        </p:nvSpPr>
        <p:spPr/>
        <p:txBody>
          <a:bodyPr/>
          <a:lstStyle/>
          <a:p>
            <a:fld id="{2B92B2D6-0D31-42CE-B8CE-C75FD58560CC}" type="datetimeFigureOut">
              <a:rPr lang="fr-BE" smtClean="0"/>
              <a:t>29-03-23</a:t>
            </a:fld>
            <a:endParaRPr lang="fr-BE"/>
          </a:p>
        </p:txBody>
      </p:sp>
      <p:sp>
        <p:nvSpPr>
          <p:cNvPr id="6" name="Espace réservé du pied de page 5">
            <a:extLst>
              <a:ext uri="{FF2B5EF4-FFF2-40B4-BE49-F238E27FC236}">
                <a16:creationId xmlns:a16="http://schemas.microsoft.com/office/drawing/2014/main" id="{ED352DF5-043C-1B19-F099-F26F2BEFB33A}"/>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3A16562D-7104-A6F9-2BFC-36EA06701188}"/>
              </a:ext>
            </a:extLst>
          </p:cNvPr>
          <p:cNvSpPr>
            <a:spLocks noGrp="1"/>
          </p:cNvSpPr>
          <p:nvPr>
            <p:ph type="sldNum" sz="quarter" idx="12"/>
          </p:nvPr>
        </p:nvSpPr>
        <p:spPr/>
        <p:txBody>
          <a:bodyPr/>
          <a:lstStyle/>
          <a:p>
            <a:fld id="{6856C11E-1F48-41D4-B4FC-128D02E5B203}" type="slidenum">
              <a:rPr lang="fr-BE" smtClean="0"/>
              <a:t>‹N°›</a:t>
            </a:fld>
            <a:endParaRPr lang="fr-BE"/>
          </a:p>
        </p:txBody>
      </p:sp>
    </p:spTree>
    <p:extLst>
      <p:ext uri="{BB962C8B-B14F-4D97-AF65-F5344CB8AC3E}">
        <p14:creationId xmlns:p14="http://schemas.microsoft.com/office/powerpoint/2010/main" val="3392037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8FBB4F-A964-DF04-17CD-2A5A5F52FCD1}"/>
              </a:ext>
            </a:extLst>
          </p:cNvPr>
          <p:cNvSpPr>
            <a:spLocks noGrp="1"/>
          </p:cNvSpPr>
          <p:nvPr>
            <p:ph type="title"/>
          </p:nvPr>
        </p:nvSpPr>
        <p:spPr>
          <a:xfrm>
            <a:off x="839788" y="365125"/>
            <a:ext cx="10515600" cy="1325563"/>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0F3C1CBD-D9C2-8248-E9FA-DC34222EFB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C11DFC8-8AA8-03EA-5489-8E404846E8CA}"/>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1D31CADC-B012-B57A-2223-CE39AE3BFB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0BDF327-082D-A0A5-ED86-103E0C0EE4C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275B595E-52E4-7FFC-A681-BB981257A93E}"/>
              </a:ext>
            </a:extLst>
          </p:cNvPr>
          <p:cNvSpPr>
            <a:spLocks noGrp="1"/>
          </p:cNvSpPr>
          <p:nvPr>
            <p:ph type="dt" sz="half" idx="10"/>
          </p:nvPr>
        </p:nvSpPr>
        <p:spPr/>
        <p:txBody>
          <a:bodyPr/>
          <a:lstStyle/>
          <a:p>
            <a:fld id="{2B92B2D6-0D31-42CE-B8CE-C75FD58560CC}" type="datetimeFigureOut">
              <a:rPr lang="fr-BE" smtClean="0"/>
              <a:t>29-03-23</a:t>
            </a:fld>
            <a:endParaRPr lang="fr-BE"/>
          </a:p>
        </p:txBody>
      </p:sp>
      <p:sp>
        <p:nvSpPr>
          <p:cNvPr id="8" name="Espace réservé du pied de page 7">
            <a:extLst>
              <a:ext uri="{FF2B5EF4-FFF2-40B4-BE49-F238E27FC236}">
                <a16:creationId xmlns:a16="http://schemas.microsoft.com/office/drawing/2014/main" id="{1E22156A-5E13-13D2-4CCB-9FBDC055F668}"/>
              </a:ext>
            </a:extLst>
          </p:cNvPr>
          <p:cNvSpPr>
            <a:spLocks noGrp="1"/>
          </p:cNvSpPr>
          <p:nvPr>
            <p:ph type="ftr" sz="quarter" idx="11"/>
          </p:nvPr>
        </p:nvSpPr>
        <p:spPr/>
        <p:txBody>
          <a:bodyPr/>
          <a:lstStyle/>
          <a:p>
            <a:endParaRPr lang="fr-BE"/>
          </a:p>
        </p:txBody>
      </p:sp>
      <p:sp>
        <p:nvSpPr>
          <p:cNvPr id="9" name="Espace réservé du numéro de diapositive 8">
            <a:extLst>
              <a:ext uri="{FF2B5EF4-FFF2-40B4-BE49-F238E27FC236}">
                <a16:creationId xmlns:a16="http://schemas.microsoft.com/office/drawing/2014/main" id="{740607FD-4AED-1FCB-9C03-35746783831D}"/>
              </a:ext>
            </a:extLst>
          </p:cNvPr>
          <p:cNvSpPr>
            <a:spLocks noGrp="1"/>
          </p:cNvSpPr>
          <p:nvPr>
            <p:ph type="sldNum" sz="quarter" idx="12"/>
          </p:nvPr>
        </p:nvSpPr>
        <p:spPr/>
        <p:txBody>
          <a:bodyPr/>
          <a:lstStyle/>
          <a:p>
            <a:fld id="{6856C11E-1F48-41D4-B4FC-128D02E5B203}" type="slidenum">
              <a:rPr lang="fr-BE" smtClean="0"/>
              <a:t>‹N°›</a:t>
            </a:fld>
            <a:endParaRPr lang="fr-BE"/>
          </a:p>
        </p:txBody>
      </p:sp>
    </p:spTree>
    <p:extLst>
      <p:ext uri="{BB962C8B-B14F-4D97-AF65-F5344CB8AC3E}">
        <p14:creationId xmlns:p14="http://schemas.microsoft.com/office/powerpoint/2010/main" val="3815582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52343A-45F1-9467-AF07-167A59AD69AB}"/>
              </a:ext>
            </a:extLst>
          </p:cNvPr>
          <p:cNvSpPr>
            <a:spLocks noGrp="1"/>
          </p:cNvSpPr>
          <p:nvPr>
            <p:ph type="title"/>
          </p:nvPr>
        </p:nvSpPr>
        <p:spPr/>
        <p:txBody>
          <a:bodyPr/>
          <a:lstStyle/>
          <a:p>
            <a:r>
              <a:rPr lang="fr-FR"/>
              <a:t>Modifiez le style du titre</a:t>
            </a:r>
            <a:endParaRPr lang="fr-BE"/>
          </a:p>
        </p:txBody>
      </p:sp>
      <p:sp>
        <p:nvSpPr>
          <p:cNvPr id="3" name="Espace réservé de la date 2">
            <a:extLst>
              <a:ext uri="{FF2B5EF4-FFF2-40B4-BE49-F238E27FC236}">
                <a16:creationId xmlns:a16="http://schemas.microsoft.com/office/drawing/2014/main" id="{52CF0E35-FDF8-4C64-A64A-48C53EFAD97D}"/>
              </a:ext>
            </a:extLst>
          </p:cNvPr>
          <p:cNvSpPr>
            <a:spLocks noGrp="1"/>
          </p:cNvSpPr>
          <p:nvPr>
            <p:ph type="dt" sz="half" idx="10"/>
          </p:nvPr>
        </p:nvSpPr>
        <p:spPr/>
        <p:txBody>
          <a:bodyPr/>
          <a:lstStyle/>
          <a:p>
            <a:fld id="{2B92B2D6-0D31-42CE-B8CE-C75FD58560CC}" type="datetimeFigureOut">
              <a:rPr lang="fr-BE" smtClean="0"/>
              <a:t>29-03-23</a:t>
            </a:fld>
            <a:endParaRPr lang="fr-BE"/>
          </a:p>
        </p:txBody>
      </p:sp>
      <p:sp>
        <p:nvSpPr>
          <p:cNvPr id="4" name="Espace réservé du pied de page 3">
            <a:extLst>
              <a:ext uri="{FF2B5EF4-FFF2-40B4-BE49-F238E27FC236}">
                <a16:creationId xmlns:a16="http://schemas.microsoft.com/office/drawing/2014/main" id="{26E4765B-5E41-3858-72A2-5E45FD47374A}"/>
              </a:ext>
            </a:extLst>
          </p:cNvPr>
          <p:cNvSpPr>
            <a:spLocks noGrp="1"/>
          </p:cNvSpPr>
          <p:nvPr>
            <p:ph type="ftr" sz="quarter" idx="11"/>
          </p:nvPr>
        </p:nvSpPr>
        <p:spPr/>
        <p:txBody>
          <a:bodyPr/>
          <a:lstStyle/>
          <a:p>
            <a:endParaRPr lang="fr-BE"/>
          </a:p>
        </p:txBody>
      </p:sp>
      <p:sp>
        <p:nvSpPr>
          <p:cNvPr id="5" name="Espace réservé du numéro de diapositive 4">
            <a:extLst>
              <a:ext uri="{FF2B5EF4-FFF2-40B4-BE49-F238E27FC236}">
                <a16:creationId xmlns:a16="http://schemas.microsoft.com/office/drawing/2014/main" id="{8A15CE85-1B83-5439-76F7-41D979D8FB9E}"/>
              </a:ext>
            </a:extLst>
          </p:cNvPr>
          <p:cNvSpPr>
            <a:spLocks noGrp="1"/>
          </p:cNvSpPr>
          <p:nvPr>
            <p:ph type="sldNum" sz="quarter" idx="12"/>
          </p:nvPr>
        </p:nvSpPr>
        <p:spPr/>
        <p:txBody>
          <a:bodyPr/>
          <a:lstStyle/>
          <a:p>
            <a:fld id="{6856C11E-1F48-41D4-B4FC-128D02E5B203}" type="slidenum">
              <a:rPr lang="fr-BE" smtClean="0"/>
              <a:t>‹N°›</a:t>
            </a:fld>
            <a:endParaRPr lang="fr-BE"/>
          </a:p>
        </p:txBody>
      </p:sp>
    </p:spTree>
    <p:extLst>
      <p:ext uri="{BB962C8B-B14F-4D97-AF65-F5344CB8AC3E}">
        <p14:creationId xmlns:p14="http://schemas.microsoft.com/office/powerpoint/2010/main" val="2265100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48AAE20-2C9E-578A-2D30-8167EC30DE62}"/>
              </a:ext>
            </a:extLst>
          </p:cNvPr>
          <p:cNvSpPr>
            <a:spLocks noGrp="1"/>
          </p:cNvSpPr>
          <p:nvPr>
            <p:ph type="dt" sz="half" idx="10"/>
          </p:nvPr>
        </p:nvSpPr>
        <p:spPr/>
        <p:txBody>
          <a:bodyPr/>
          <a:lstStyle/>
          <a:p>
            <a:fld id="{2B92B2D6-0D31-42CE-B8CE-C75FD58560CC}" type="datetimeFigureOut">
              <a:rPr lang="fr-BE" smtClean="0"/>
              <a:t>29-03-23</a:t>
            </a:fld>
            <a:endParaRPr lang="fr-BE"/>
          </a:p>
        </p:txBody>
      </p:sp>
      <p:sp>
        <p:nvSpPr>
          <p:cNvPr id="3" name="Espace réservé du pied de page 2">
            <a:extLst>
              <a:ext uri="{FF2B5EF4-FFF2-40B4-BE49-F238E27FC236}">
                <a16:creationId xmlns:a16="http://schemas.microsoft.com/office/drawing/2014/main" id="{30FCEBD3-1898-7435-2418-46C9C54253B8}"/>
              </a:ext>
            </a:extLst>
          </p:cNvPr>
          <p:cNvSpPr>
            <a:spLocks noGrp="1"/>
          </p:cNvSpPr>
          <p:nvPr>
            <p:ph type="ftr" sz="quarter" idx="11"/>
          </p:nvPr>
        </p:nvSpPr>
        <p:spPr/>
        <p:txBody>
          <a:bodyPr/>
          <a:lstStyle/>
          <a:p>
            <a:endParaRPr lang="fr-BE"/>
          </a:p>
        </p:txBody>
      </p:sp>
      <p:sp>
        <p:nvSpPr>
          <p:cNvPr id="4" name="Espace réservé du numéro de diapositive 3">
            <a:extLst>
              <a:ext uri="{FF2B5EF4-FFF2-40B4-BE49-F238E27FC236}">
                <a16:creationId xmlns:a16="http://schemas.microsoft.com/office/drawing/2014/main" id="{95CFF276-931D-BB9E-7B6D-405E962C49A6}"/>
              </a:ext>
            </a:extLst>
          </p:cNvPr>
          <p:cNvSpPr>
            <a:spLocks noGrp="1"/>
          </p:cNvSpPr>
          <p:nvPr>
            <p:ph type="sldNum" sz="quarter" idx="12"/>
          </p:nvPr>
        </p:nvSpPr>
        <p:spPr/>
        <p:txBody>
          <a:bodyPr/>
          <a:lstStyle/>
          <a:p>
            <a:fld id="{6856C11E-1F48-41D4-B4FC-128D02E5B203}" type="slidenum">
              <a:rPr lang="fr-BE" smtClean="0"/>
              <a:t>‹N°›</a:t>
            </a:fld>
            <a:endParaRPr lang="fr-BE"/>
          </a:p>
        </p:txBody>
      </p:sp>
    </p:spTree>
    <p:extLst>
      <p:ext uri="{BB962C8B-B14F-4D97-AF65-F5344CB8AC3E}">
        <p14:creationId xmlns:p14="http://schemas.microsoft.com/office/powerpoint/2010/main" val="1932908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35AF09-C539-F2C8-65DF-2937534B570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8167D245-6803-131E-763C-8033499B56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227F0CEC-7155-7CBB-A6A7-9BBB61DACA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90104CA-794D-CE95-1F6C-7C7679E61634}"/>
              </a:ext>
            </a:extLst>
          </p:cNvPr>
          <p:cNvSpPr>
            <a:spLocks noGrp="1"/>
          </p:cNvSpPr>
          <p:nvPr>
            <p:ph type="dt" sz="half" idx="10"/>
          </p:nvPr>
        </p:nvSpPr>
        <p:spPr/>
        <p:txBody>
          <a:bodyPr/>
          <a:lstStyle/>
          <a:p>
            <a:fld id="{2B92B2D6-0D31-42CE-B8CE-C75FD58560CC}" type="datetimeFigureOut">
              <a:rPr lang="fr-BE" smtClean="0"/>
              <a:t>29-03-23</a:t>
            </a:fld>
            <a:endParaRPr lang="fr-BE"/>
          </a:p>
        </p:txBody>
      </p:sp>
      <p:sp>
        <p:nvSpPr>
          <p:cNvPr id="6" name="Espace réservé du pied de page 5">
            <a:extLst>
              <a:ext uri="{FF2B5EF4-FFF2-40B4-BE49-F238E27FC236}">
                <a16:creationId xmlns:a16="http://schemas.microsoft.com/office/drawing/2014/main" id="{A0817F35-C4C7-A28F-DACD-7984CA4325C0}"/>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7CF8DEC4-B572-CF8E-BC48-F0AB0D98D87A}"/>
              </a:ext>
            </a:extLst>
          </p:cNvPr>
          <p:cNvSpPr>
            <a:spLocks noGrp="1"/>
          </p:cNvSpPr>
          <p:nvPr>
            <p:ph type="sldNum" sz="quarter" idx="12"/>
          </p:nvPr>
        </p:nvSpPr>
        <p:spPr/>
        <p:txBody>
          <a:bodyPr/>
          <a:lstStyle/>
          <a:p>
            <a:fld id="{6856C11E-1F48-41D4-B4FC-128D02E5B203}" type="slidenum">
              <a:rPr lang="fr-BE" smtClean="0"/>
              <a:t>‹N°›</a:t>
            </a:fld>
            <a:endParaRPr lang="fr-BE"/>
          </a:p>
        </p:txBody>
      </p:sp>
    </p:spTree>
    <p:extLst>
      <p:ext uri="{BB962C8B-B14F-4D97-AF65-F5344CB8AC3E}">
        <p14:creationId xmlns:p14="http://schemas.microsoft.com/office/powerpoint/2010/main" val="3227951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98A440-E096-8AAF-A839-801C896FBC9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B31B53BC-A57D-9E0F-7999-54CECAD846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a:extLst>
              <a:ext uri="{FF2B5EF4-FFF2-40B4-BE49-F238E27FC236}">
                <a16:creationId xmlns:a16="http://schemas.microsoft.com/office/drawing/2014/main" id="{314A4568-595D-4796-BCA5-1C0C38542E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2839454-1FB9-91E5-25A8-DD06CFD353BD}"/>
              </a:ext>
            </a:extLst>
          </p:cNvPr>
          <p:cNvSpPr>
            <a:spLocks noGrp="1"/>
          </p:cNvSpPr>
          <p:nvPr>
            <p:ph type="dt" sz="half" idx="10"/>
          </p:nvPr>
        </p:nvSpPr>
        <p:spPr/>
        <p:txBody>
          <a:bodyPr/>
          <a:lstStyle/>
          <a:p>
            <a:fld id="{2B92B2D6-0D31-42CE-B8CE-C75FD58560CC}" type="datetimeFigureOut">
              <a:rPr lang="fr-BE" smtClean="0"/>
              <a:t>29-03-23</a:t>
            </a:fld>
            <a:endParaRPr lang="fr-BE"/>
          </a:p>
        </p:txBody>
      </p:sp>
      <p:sp>
        <p:nvSpPr>
          <p:cNvPr id="6" name="Espace réservé du pied de page 5">
            <a:extLst>
              <a:ext uri="{FF2B5EF4-FFF2-40B4-BE49-F238E27FC236}">
                <a16:creationId xmlns:a16="http://schemas.microsoft.com/office/drawing/2014/main" id="{01B26344-FC65-928B-AF05-FE30B1BB2794}"/>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3E2B5C6A-BDE4-421B-3740-88A1958AE30F}"/>
              </a:ext>
            </a:extLst>
          </p:cNvPr>
          <p:cNvSpPr>
            <a:spLocks noGrp="1"/>
          </p:cNvSpPr>
          <p:nvPr>
            <p:ph type="sldNum" sz="quarter" idx="12"/>
          </p:nvPr>
        </p:nvSpPr>
        <p:spPr/>
        <p:txBody>
          <a:bodyPr/>
          <a:lstStyle/>
          <a:p>
            <a:fld id="{6856C11E-1F48-41D4-B4FC-128D02E5B203}" type="slidenum">
              <a:rPr lang="fr-BE" smtClean="0"/>
              <a:t>‹N°›</a:t>
            </a:fld>
            <a:endParaRPr lang="fr-BE"/>
          </a:p>
        </p:txBody>
      </p:sp>
    </p:spTree>
    <p:extLst>
      <p:ext uri="{BB962C8B-B14F-4D97-AF65-F5344CB8AC3E}">
        <p14:creationId xmlns:p14="http://schemas.microsoft.com/office/powerpoint/2010/main" val="1100900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A4DB76E-C580-BEBC-3C10-F0F6D0865A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12D72B2E-A1D8-4768-AD94-2BA0291DED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5C6556C1-76AE-CAA6-7123-F0FB82CDF4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92B2D6-0D31-42CE-B8CE-C75FD58560CC}" type="datetimeFigureOut">
              <a:rPr lang="fr-BE" smtClean="0"/>
              <a:t>29-03-23</a:t>
            </a:fld>
            <a:endParaRPr lang="fr-BE"/>
          </a:p>
        </p:txBody>
      </p:sp>
      <p:sp>
        <p:nvSpPr>
          <p:cNvPr id="5" name="Espace réservé du pied de page 4">
            <a:extLst>
              <a:ext uri="{FF2B5EF4-FFF2-40B4-BE49-F238E27FC236}">
                <a16:creationId xmlns:a16="http://schemas.microsoft.com/office/drawing/2014/main" id="{9D236BDE-2006-9619-7AE1-3C656FBB4E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a:extLst>
              <a:ext uri="{FF2B5EF4-FFF2-40B4-BE49-F238E27FC236}">
                <a16:creationId xmlns:a16="http://schemas.microsoft.com/office/drawing/2014/main" id="{D608F7B8-4FBE-866C-BAD7-334C48728A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6C11E-1F48-41D4-B4FC-128D02E5B203}" type="slidenum">
              <a:rPr lang="fr-BE" smtClean="0"/>
              <a:t>‹N°›</a:t>
            </a:fld>
            <a:endParaRPr lang="fr-BE"/>
          </a:p>
        </p:txBody>
      </p:sp>
    </p:spTree>
    <p:extLst>
      <p:ext uri="{BB962C8B-B14F-4D97-AF65-F5344CB8AC3E}">
        <p14:creationId xmlns:p14="http://schemas.microsoft.com/office/powerpoint/2010/main" val="3702050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apefasbl.or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maribel32902@apefasbl.or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D08F953B-286D-E7C7-CE15-7E1FC66391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6269" y="605338"/>
            <a:ext cx="5760720" cy="3240024"/>
          </a:xfrm>
          <a:prstGeom prst="rect">
            <a:avLst/>
          </a:prstGeom>
        </p:spPr>
      </p:pic>
      <p:sp>
        <p:nvSpPr>
          <p:cNvPr id="13" name="ZoneTexte 12">
            <a:extLst>
              <a:ext uri="{FF2B5EF4-FFF2-40B4-BE49-F238E27FC236}">
                <a16:creationId xmlns:a16="http://schemas.microsoft.com/office/drawing/2014/main" id="{B6A1B8F5-7459-1619-A55B-03D0A0E3ADF9}"/>
              </a:ext>
            </a:extLst>
          </p:cNvPr>
          <p:cNvSpPr txBox="1"/>
          <p:nvPr/>
        </p:nvSpPr>
        <p:spPr>
          <a:xfrm>
            <a:off x="780010" y="4222841"/>
            <a:ext cx="10723205" cy="2000548"/>
          </a:xfrm>
          <a:prstGeom prst="rect">
            <a:avLst/>
          </a:prstGeom>
          <a:noFill/>
          <a:ln>
            <a:noFill/>
            <a:prstDash val="solid"/>
          </a:ln>
        </p:spPr>
        <p:txBody>
          <a:bodyPr wrap="square">
            <a:spAutoFit/>
          </a:bodyPr>
          <a:lstStyle/>
          <a:p>
            <a:pPr algn="r">
              <a:tabLst>
                <a:tab pos="2610485" algn="ctr"/>
              </a:tabLst>
            </a:pPr>
            <a:r>
              <a:rPr lang="fr-BE" sz="7200" b="1" dirty="0">
                <a:solidFill>
                  <a:srgbClr val="DD0079"/>
                </a:solidFill>
                <a:effectLst/>
                <a:latin typeface="Calibri" panose="020F0502020204030204" pitchFamily="34" charset="0"/>
                <a:ea typeface="Calibri" panose="020F0502020204030204" pitchFamily="34" charset="0"/>
                <a:cs typeface="Calibri" panose="020F0502020204030204" pitchFamily="34" charset="0"/>
              </a:rPr>
              <a:t>Séance d’information</a:t>
            </a:r>
            <a:br>
              <a:rPr lang="fr-BE" sz="2000" b="1" dirty="0">
                <a:solidFill>
                  <a:srgbClr val="DD0079"/>
                </a:solidFill>
                <a:effectLst/>
                <a:latin typeface="Calibri" panose="020F0502020204030204" pitchFamily="34" charset="0"/>
                <a:ea typeface="Calibri" panose="020F0502020204030204" pitchFamily="34" charset="0"/>
                <a:cs typeface="Calibri" panose="020F0502020204030204" pitchFamily="34" charset="0"/>
              </a:rPr>
            </a:br>
            <a:r>
              <a:rPr lang="fr-BE" sz="1800" b="1" dirty="0">
                <a:solidFill>
                  <a:srgbClr val="DD0079"/>
                </a:solidFill>
                <a:effectLst/>
                <a:latin typeface="Calibri" panose="020F0502020204030204" pitchFamily="34" charset="0"/>
                <a:ea typeface="Calibri" panose="020F0502020204030204" pitchFamily="34" charset="0"/>
                <a:cs typeface="Calibri" panose="020F0502020204030204" pitchFamily="34" charset="0"/>
              </a:rPr>
              <a:t>Fonds Maribel Social pour le secteur Socioculturel  </a:t>
            </a:r>
            <a:endParaRPr lang="fr-BE" sz="1600" dirty="0">
              <a:effectLst/>
              <a:latin typeface="Calibri" panose="020F0502020204030204" pitchFamily="34" charset="0"/>
              <a:ea typeface="Calibri" panose="020F0502020204030204" pitchFamily="34" charset="0"/>
              <a:cs typeface="Arial" panose="020B0604020202020204" pitchFamily="34" charset="0"/>
            </a:endParaRPr>
          </a:p>
          <a:p>
            <a:pPr algn="r">
              <a:tabLst>
                <a:tab pos="2610485" algn="ctr"/>
              </a:tabLst>
            </a:pPr>
            <a:r>
              <a:rPr lang="fr-BE" sz="1800" b="1" dirty="0">
                <a:solidFill>
                  <a:srgbClr val="E2017B"/>
                </a:solidFill>
                <a:effectLst/>
                <a:latin typeface="Calibri" panose="020F0502020204030204" pitchFamily="34" charset="0"/>
                <a:ea typeface="Calibri" panose="020F0502020204030204" pitchFamily="34" charset="0"/>
                <a:cs typeface="Calibri" panose="020F0502020204030204" pitchFamily="34" charset="0"/>
              </a:rPr>
              <a:t>Le jeudi 30 mars 2023</a:t>
            </a:r>
            <a:endParaRPr lang="fr-BE" sz="1600" dirty="0">
              <a:effectLst/>
              <a:latin typeface="Calibri" panose="020F0502020204030204" pitchFamily="34" charset="0"/>
              <a:ea typeface="Calibri" panose="020F0502020204030204" pitchFamily="34" charset="0"/>
              <a:cs typeface="Arial" panose="020B0604020202020204" pitchFamily="34" charset="0"/>
            </a:endParaRPr>
          </a:p>
          <a:p>
            <a:pPr algn="r"/>
            <a:endParaRPr lang="fr-BE" sz="1600" dirty="0">
              <a:effectLst/>
              <a:latin typeface="Calibri" panose="020F0502020204030204" pitchFamily="34" charset="0"/>
              <a:ea typeface="Calibri" panose="020F0502020204030204" pitchFamily="34" charset="0"/>
              <a:cs typeface="Arial" panose="020B0604020202020204" pitchFamily="34" charset="0"/>
            </a:endParaRPr>
          </a:p>
        </p:txBody>
      </p:sp>
      <p:cxnSp>
        <p:nvCxnSpPr>
          <p:cNvPr id="15" name="Connecteur droit 14">
            <a:extLst>
              <a:ext uri="{FF2B5EF4-FFF2-40B4-BE49-F238E27FC236}">
                <a16:creationId xmlns:a16="http://schemas.microsoft.com/office/drawing/2014/main" id="{0E401932-6519-9C4B-AF5F-6D66E6C7AB36}"/>
              </a:ext>
            </a:extLst>
          </p:cNvPr>
          <p:cNvCxnSpPr>
            <a:cxnSpLocks/>
          </p:cNvCxnSpPr>
          <p:nvPr/>
        </p:nvCxnSpPr>
        <p:spPr>
          <a:xfrm>
            <a:off x="3946846" y="4155729"/>
            <a:ext cx="7473820"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01236B6C-618D-8961-3833-04CFD906EF3A}"/>
              </a:ext>
            </a:extLst>
          </p:cNvPr>
          <p:cNvSpPr/>
          <p:nvPr/>
        </p:nvSpPr>
        <p:spPr>
          <a:xfrm>
            <a:off x="298580" y="-177282"/>
            <a:ext cx="472754"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89990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763ADC-3B84-094B-AC01-D94293D4B267}"/>
              </a:ext>
            </a:extLst>
          </p:cNvPr>
          <p:cNvSpPr>
            <a:spLocks noGrp="1"/>
          </p:cNvSpPr>
          <p:nvPr>
            <p:ph type="title"/>
          </p:nvPr>
        </p:nvSpPr>
        <p:spPr/>
        <p:txBody>
          <a:bodyPr/>
          <a:lstStyle/>
          <a:p>
            <a:pPr marL="742950" indent="-742950">
              <a:buFont typeface="+mj-lt"/>
              <a:buAutoNum type="arabicPeriod" startAt="2"/>
            </a:pPr>
            <a:r>
              <a:rPr lang="fr-FR" sz="4400" b="1" dirty="0">
                <a:solidFill>
                  <a:srgbClr val="E2017B"/>
                </a:solidFill>
              </a:rPr>
              <a:t>Modalités d’attribution de poste</a:t>
            </a:r>
          </a:p>
        </p:txBody>
      </p:sp>
      <p:sp>
        <p:nvSpPr>
          <p:cNvPr id="3" name="Espace réservé du contenu 2">
            <a:extLst>
              <a:ext uri="{FF2B5EF4-FFF2-40B4-BE49-F238E27FC236}">
                <a16:creationId xmlns:a16="http://schemas.microsoft.com/office/drawing/2014/main" id="{A06DC727-9F25-8BAF-2860-6361B0EC404C}"/>
              </a:ext>
            </a:extLst>
          </p:cNvPr>
          <p:cNvSpPr>
            <a:spLocks noGrp="1"/>
          </p:cNvSpPr>
          <p:nvPr>
            <p:ph idx="1"/>
          </p:nvPr>
        </p:nvSpPr>
        <p:spPr>
          <a:xfrm>
            <a:off x="838200" y="1532321"/>
            <a:ext cx="10515600" cy="4514789"/>
          </a:xfrm>
        </p:spPr>
        <p:txBody>
          <a:bodyPr>
            <a:noAutofit/>
          </a:bodyPr>
          <a:lstStyle/>
          <a:p>
            <a:pPr marL="342900" lvl="0" indent="-342900">
              <a:lnSpc>
                <a:spcPct val="100000"/>
              </a:lnSpc>
              <a:spcBef>
                <a:spcPts val="0"/>
              </a:spcBef>
              <a:buFont typeface="+mj-lt"/>
              <a:buAutoNum type="alphaUcPeriod" startAt="2"/>
            </a:pPr>
            <a:r>
              <a:rPr lang="fr-FR" sz="1900" b="1" u="sng" kern="1600" dirty="0">
                <a:effectLst/>
                <a:ea typeface="Times New Roman" panose="02020603050405020304" pitchFamily="18" charset="0"/>
              </a:rPr>
              <a:t>Répartition des postes par secteurs</a:t>
            </a:r>
          </a:p>
          <a:p>
            <a:pPr marL="0" lvl="0" indent="0">
              <a:lnSpc>
                <a:spcPct val="100000"/>
              </a:lnSpc>
              <a:spcBef>
                <a:spcPts val="0"/>
              </a:spcBef>
              <a:buNone/>
            </a:pPr>
            <a:endParaRPr lang="fr-BE" sz="1900" kern="1600" dirty="0">
              <a:effectLst/>
              <a:ea typeface="Times New Roman" panose="02020603050405020304" pitchFamily="18" charset="0"/>
            </a:endParaRPr>
          </a:p>
          <a:p>
            <a:pPr marL="0" indent="0">
              <a:lnSpc>
                <a:spcPct val="100000"/>
              </a:lnSpc>
              <a:spcBef>
                <a:spcPts val="0"/>
              </a:spcBef>
              <a:buNone/>
            </a:pPr>
            <a:r>
              <a:rPr lang="fr-FR" sz="1900" kern="1600" dirty="0">
                <a:solidFill>
                  <a:srgbClr val="000000"/>
                </a:solidFill>
                <a:effectLst/>
                <a:ea typeface="Times New Roman" panose="02020603050405020304" pitchFamily="18" charset="0"/>
              </a:rPr>
              <a:t>Lors de chaque procédure d’attribution, le Fonds Maribel opère une répartition des postes à attribuer entre les différents secteurs représentés au sein de la sous-Commission </a:t>
            </a:r>
            <a:r>
              <a:rPr lang="fr-FR" sz="1900" kern="1600" dirty="0">
                <a:solidFill>
                  <a:srgbClr val="000000"/>
                </a:solidFill>
                <a:ea typeface="Times New Roman" panose="02020603050405020304" pitchFamily="18" charset="0"/>
              </a:rPr>
              <a:t>P</a:t>
            </a:r>
            <a:r>
              <a:rPr lang="fr-FR" sz="1900" kern="1600" dirty="0">
                <a:solidFill>
                  <a:srgbClr val="000000"/>
                </a:solidFill>
                <a:effectLst/>
                <a:ea typeface="Times New Roman" panose="02020603050405020304" pitchFamily="18" charset="0"/>
              </a:rPr>
              <a:t>aritaire 329.02.</a:t>
            </a:r>
            <a:br>
              <a:rPr lang="fr-FR" sz="1900" kern="1600" dirty="0">
                <a:solidFill>
                  <a:srgbClr val="000000"/>
                </a:solidFill>
                <a:effectLst/>
                <a:ea typeface="Times New Roman" panose="02020603050405020304" pitchFamily="18" charset="0"/>
              </a:rPr>
            </a:br>
            <a:r>
              <a:rPr lang="fr-FR" sz="1900" kern="1600" dirty="0">
                <a:solidFill>
                  <a:srgbClr val="000000"/>
                </a:solidFill>
                <a:effectLst/>
                <a:ea typeface="Times New Roman" panose="02020603050405020304" pitchFamily="18" charset="0"/>
              </a:rPr>
              <a:t>(Arrêté royal du 28 octobre 1993</a:t>
            </a:r>
            <a:r>
              <a:rPr lang="fr-FR" sz="1900" kern="1600" dirty="0">
                <a:solidFill>
                  <a:srgbClr val="000000"/>
                </a:solidFill>
                <a:ea typeface="Times New Roman" panose="02020603050405020304" pitchFamily="18" charset="0"/>
              </a:rPr>
              <a:t>)</a:t>
            </a:r>
            <a:endParaRPr lang="fr-FR" sz="1900" kern="1600" dirty="0">
              <a:solidFill>
                <a:srgbClr val="000000"/>
              </a:solidFill>
              <a:effectLst/>
              <a:ea typeface="Times New Roman" panose="02020603050405020304" pitchFamily="18" charset="0"/>
            </a:endParaRPr>
          </a:p>
          <a:p>
            <a:pPr marL="0" indent="0">
              <a:lnSpc>
                <a:spcPct val="100000"/>
              </a:lnSpc>
              <a:spcBef>
                <a:spcPts val="0"/>
              </a:spcBef>
              <a:buNone/>
            </a:pPr>
            <a:endParaRPr lang="fr-FR" sz="1900" kern="1600" dirty="0">
              <a:solidFill>
                <a:srgbClr val="000000"/>
              </a:solidFill>
              <a:ea typeface="Times New Roman" panose="02020603050405020304" pitchFamily="18" charset="0"/>
            </a:endParaRPr>
          </a:p>
          <a:p>
            <a:pPr marL="342900" lvl="0" indent="-342900">
              <a:lnSpc>
                <a:spcPct val="100000"/>
              </a:lnSpc>
              <a:spcBef>
                <a:spcPts val="0"/>
              </a:spcBef>
              <a:buFont typeface="+mj-lt"/>
              <a:buAutoNum type="alphaUcPeriod" startAt="3"/>
            </a:pPr>
            <a:r>
              <a:rPr lang="fr-FR" sz="1900" b="1" u="sng" kern="1600" dirty="0">
                <a:effectLst/>
                <a:ea typeface="Times New Roman" panose="02020603050405020304" pitchFamily="18" charset="0"/>
              </a:rPr>
              <a:t>Critères d’attribution</a:t>
            </a:r>
          </a:p>
          <a:p>
            <a:pPr marL="0" lvl="0" indent="0">
              <a:lnSpc>
                <a:spcPct val="100000"/>
              </a:lnSpc>
              <a:spcBef>
                <a:spcPts val="0"/>
              </a:spcBef>
              <a:buNone/>
            </a:pPr>
            <a:endParaRPr lang="fr-BE" sz="1900" b="1" u="sng" kern="1600" dirty="0">
              <a:effectLst/>
              <a:ea typeface="Times New Roman" panose="02020603050405020304" pitchFamily="18" charset="0"/>
            </a:endParaRPr>
          </a:p>
          <a:p>
            <a:pPr marL="0" lvl="0" indent="0">
              <a:lnSpc>
                <a:spcPct val="100000"/>
              </a:lnSpc>
              <a:spcBef>
                <a:spcPts val="0"/>
              </a:spcBef>
              <a:buNone/>
            </a:pPr>
            <a:r>
              <a:rPr lang="fr-BE" sz="1900" dirty="0"/>
              <a:t>Les critères d’attributions sont définis en fonction de la circulaire d’appel à candidature.</a:t>
            </a:r>
            <a:endParaRPr lang="fr-BE" sz="1900" kern="1600" dirty="0">
              <a:effectLst/>
              <a:ea typeface="Times New Roman" panose="02020603050405020304" pitchFamily="18" charset="0"/>
            </a:endParaRPr>
          </a:p>
          <a:p>
            <a:pPr marL="0" indent="0" algn="just">
              <a:lnSpc>
                <a:spcPct val="100000"/>
              </a:lnSpc>
              <a:spcBef>
                <a:spcPts val="0"/>
              </a:spcBef>
              <a:buNone/>
            </a:pPr>
            <a:endParaRPr lang="fr-BE" sz="1900" kern="1600" dirty="0">
              <a:effectLst/>
              <a:latin typeface="Times New Roman" panose="02020603050405020304" pitchFamily="18" charset="0"/>
              <a:ea typeface="Times New Roman" panose="02020603050405020304" pitchFamily="18" charset="0"/>
            </a:endParaRPr>
          </a:p>
          <a:p>
            <a:endParaRPr lang="fr-BE" sz="1900" dirty="0"/>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4776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763ADC-3B84-094B-AC01-D94293D4B267}"/>
              </a:ext>
            </a:extLst>
          </p:cNvPr>
          <p:cNvSpPr>
            <a:spLocks noGrp="1"/>
          </p:cNvSpPr>
          <p:nvPr>
            <p:ph type="title"/>
          </p:nvPr>
        </p:nvSpPr>
        <p:spPr>
          <a:xfrm>
            <a:off x="838200" y="169444"/>
            <a:ext cx="10515600" cy="1325563"/>
          </a:xfrm>
        </p:spPr>
        <p:txBody>
          <a:bodyPr/>
          <a:lstStyle/>
          <a:p>
            <a:pPr marL="742950" indent="-742950">
              <a:buFont typeface="+mj-lt"/>
              <a:buAutoNum type="arabicPeriod" startAt="3"/>
            </a:pPr>
            <a:r>
              <a:rPr lang="fr-FR" sz="4400" b="1" dirty="0">
                <a:solidFill>
                  <a:srgbClr val="E2017B"/>
                </a:solidFill>
              </a:rPr>
              <a:t>Modalités de paiement de la subvention</a:t>
            </a:r>
          </a:p>
        </p:txBody>
      </p:sp>
      <p:sp>
        <p:nvSpPr>
          <p:cNvPr id="3" name="Espace réservé du contenu 2">
            <a:extLst>
              <a:ext uri="{FF2B5EF4-FFF2-40B4-BE49-F238E27FC236}">
                <a16:creationId xmlns:a16="http://schemas.microsoft.com/office/drawing/2014/main" id="{A06DC727-9F25-8BAF-2860-6361B0EC404C}"/>
              </a:ext>
            </a:extLst>
          </p:cNvPr>
          <p:cNvSpPr>
            <a:spLocks noGrp="1"/>
          </p:cNvSpPr>
          <p:nvPr>
            <p:ph idx="1"/>
          </p:nvPr>
        </p:nvSpPr>
        <p:spPr>
          <a:xfrm>
            <a:off x="838200" y="1495813"/>
            <a:ext cx="10515600" cy="4351338"/>
          </a:xfrm>
        </p:spPr>
        <p:txBody>
          <a:bodyPr>
            <a:normAutofit fontScale="25000" lnSpcReduction="20000"/>
          </a:bodyPr>
          <a:lstStyle/>
          <a:p>
            <a:pPr marL="342900" lvl="0" indent="-342900" algn="just">
              <a:lnSpc>
                <a:spcPct val="120000"/>
              </a:lnSpc>
              <a:spcBef>
                <a:spcPts val="0"/>
              </a:spcBef>
              <a:buFont typeface="+mj-lt"/>
              <a:buAutoNum type="alphaUcPeriod"/>
            </a:pPr>
            <a:r>
              <a:rPr lang="fr-BE" sz="7600" b="1" u="sng" dirty="0">
                <a:effectLst/>
                <a:ea typeface="Times New Roman" panose="02020603050405020304" pitchFamily="18" charset="0"/>
              </a:rPr>
              <a:t>Montant de l’intervention financière </a:t>
            </a:r>
          </a:p>
          <a:p>
            <a:pPr marL="342900" lvl="0" indent="-342900" algn="just">
              <a:lnSpc>
                <a:spcPct val="120000"/>
              </a:lnSpc>
              <a:spcBef>
                <a:spcPts val="0"/>
              </a:spcBef>
              <a:buFont typeface="+mj-lt"/>
              <a:buAutoNum type="alphaUcPeriod"/>
            </a:pPr>
            <a:endParaRPr lang="fr-BE" sz="7600" b="1" u="sng" dirty="0">
              <a:effectLst/>
              <a:ea typeface="Times New Roman" panose="02020603050405020304" pitchFamily="18" charset="0"/>
            </a:endParaRPr>
          </a:p>
          <a:p>
            <a:pPr marL="0" lvl="0" indent="0">
              <a:lnSpc>
                <a:spcPct val="120000"/>
              </a:lnSpc>
              <a:spcBef>
                <a:spcPts val="0"/>
              </a:spcBef>
              <a:buNone/>
            </a:pPr>
            <a:r>
              <a:rPr lang="fr-BE" sz="7600" dirty="0">
                <a:effectLst/>
                <a:ea typeface="Times New Roman" panose="02020603050405020304" pitchFamily="18" charset="0"/>
              </a:rPr>
              <a:t>Le montant de l’intervention financière maximale est déterminé par le Fonds en fonction des moyens financiers dont il dispose. </a:t>
            </a:r>
            <a:br>
              <a:rPr lang="fr-BE" sz="7600" dirty="0">
                <a:ea typeface="Times New Roman" panose="02020603050405020304" pitchFamily="18" charset="0"/>
              </a:rPr>
            </a:br>
            <a:br>
              <a:rPr lang="fr-BE" sz="7600" dirty="0">
                <a:ea typeface="Times New Roman" panose="02020603050405020304" pitchFamily="18" charset="0"/>
              </a:rPr>
            </a:br>
            <a:r>
              <a:rPr lang="fr-BE" sz="7600" b="1" dirty="0">
                <a:solidFill>
                  <a:srgbClr val="1F497D"/>
                </a:solidFill>
                <a:effectLst/>
                <a:ea typeface="Times New Roman" panose="02020603050405020304" pitchFamily="18" charset="0"/>
              </a:rPr>
              <a:t>À partir du 1</a:t>
            </a:r>
            <a:r>
              <a:rPr lang="fr-BE" sz="7600" b="1" baseline="30000" dirty="0">
                <a:solidFill>
                  <a:srgbClr val="1F497D"/>
                </a:solidFill>
                <a:effectLst/>
                <a:ea typeface="Times New Roman" panose="02020603050405020304" pitchFamily="18" charset="0"/>
              </a:rPr>
              <a:t>er</a:t>
            </a:r>
            <a:r>
              <a:rPr lang="fr-BE" sz="7600" b="1" dirty="0">
                <a:solidFill>
                  <a:srgbClr val="1F497D"/>
                </a:solidFill>
                <a:effectLst/>
                <a:ea typeface="Times New Roman" panose="02020603050405020304" pitchFamily="18" charset="0"/>
              </a:rPr>
              <a:t> janvier 2023, le plafond est 43 837€ par an et par équivalent temps plein.</a:t>
            </a:r>
            <a:br>
              <a:rPr lang="fr-BE" sz="7600" b="1" dirty="0">
                <a:solidFill>
                  <a:srgbClr val="1F497D"/>
                </a:solidFill>
                <a:effectLst/>
                <a:ea typeface="Times New Roman" panose="02020603050405020304" pitchFamily="18" charset="0"/>
              </a:rPr>
            </a:br>
            <a:endParaRPr lang="fr-BE" sz="7600" dirty="0"/>
          </a:p>
          <a:p>
            <a:pPr marL="0" indent="0">
              <a:lnSpc>
                <a:spcPct val="120000"/>
              </a:lnSpc>
              <a:spcBef>
                <a:spcPts val="0"/>
              </a:spcBef>
              <a:buNone/>
            </a:pPr>
            <a:r>
              <a:rPr lang="fr-BE" sz="7600" dirty="0">
                <a:effectLst/>
                <a:ea typeface="Times New Roman" panose="02020603050405020304" pitchFamily="18" charset="0"/>
              </a:rPr>
              <a:t>Pour rappel, l</a:t>
            </a:r>
            <a:r>
              <a:rPr lang="fr-FR" sz="7600" dirty="0">
                <a:effectLst/>
                <a:ea typeface="Times New Roman" panose="02020603050405020304" pitchFamily="18" charset="0"/>
              </a:rPr>
              <a:t>es dotations Maribel ne sont pas indexées. </a:t>
            </a:r>
          </a:p>
          <a:p>
            <a:pPr marL="0" lvl="0" indent="0">
              <a:lnSpc>
                <a:spcPct val="120000"/>
              </a:lnSpc>
              <a:spcBef>
                <a:spcPts val="0"/>
              </a:spcBef>
              <a:buNone/>
            </a:pPr>
            <a:r>
              <a:rPr lang="fr-FR" sz="7600" dirty="0">
                <a:effectLst/>
                <a:ea typeface="Times New Roman" panose="02020603050405020304" pitchFamily="18" charset="0"/>
              </a:rPr>
              <a:t>Elles sont fixées par </a:t>
            </a:r>
            <a:r>
              <a:rPr lang="fr-FR" sz="7600" dirty="0">
                <a:ea typeface="Times New Roman" panose="02020603050405020304" pitchFamily="18" charset="0"/>
              </a:rPr>
              <a:t>A</a:t>
            </a:r>
            <a:r>
              <a:rPr lang="fr-FR" sz="7600" dirty="0">
                <a:effectLst/>
                <a:ea typeface="Times New Roman" panose="02020603050405020304" pitchFamily="18" charset="0"/>
              </a:rPr>
              <a:t>rrêté </a:t>
            </a:r>
            <a:r>
              <a:rPr lang="fr-FR" sz="7600" dirty="0">
                <a:ea typeface="Times New Roman" panose="02020603050405020304" pitchFamily="18" charset="0"/>
              </a:rPr>
              <a:t>R</a:t>
            </a:r>
            <a:r>
              <a:rPr lang="fr-FR" sz="7600" dirty="0">
                <a:effectLst/>
                <a:ea typeface="Times New Roman" panose="02020603050405020304" pitchFamily="18" charset="0"/>
              </a:rPr>
              <a:t>oyal mais ne tiennent pas compte des indexations éventuelles.</a:t>
            </a:r>
            <a:endParaRPr lang="fr-BE" sz="7600" dirty="0">
              <a:effectLst/>
              <a:ea typeface="Times New Roman" panose="02020603050405020304" pitchFamily="18" charset="0"/>
            </a:endParaRPr>
          </a:p>
          <a:p>
            <a:pPr marL="0" indent="0">
              <a:buNone/>
            </a:pPr>
            <a:br>
              <a:rPr lang="fr-BE" dirty="0"/>
            </a:br>
            <a:endParaRPr lang="fr-BE" dirty="0"/>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8790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763ADC-3B84-094B-AC01-D94293D4B267}"/>
              </a:ext>
            </a:extLst>
          </p:cNvPr>
          <p:cNvSpPr>
            <a:spLocks noGrp="1"/>
          </p:cNvSpPr>
          <p:nvPr>
            <p:ph type="title"/>
          </p:nvPr>
        </p:nvSpPr>
        <p:spPr>
          <a:xfrm>
            <a:off x="838200" y="18255"/>
            <a:ext cx="10515600" cy="1325563"/>
          </a:xfrm>
        </p:spPr>
        <p:txBody>
          <a:bodyPr/>
          <a:lstStyle/>
          <a:p>
            <a:pPr marL="742950" indent="-742950">
              <a:buFont typeface="+mj-lt"/>
              <a:buAutoNum type="arabicPeriod" startAt="3"/>
            </a:pPr>
            <a:r>
              <a:rPr lang="fr-FR" sz="4400" b="1" dirty="0">
                <a:solidFill>
                  <a:srgbClr val="E2017B"/>
                </a:solidFill>
              </a:rPr>
              <a:t>Modalités de paiement de la subvention</a:t>
            </a:r>
          </a:p>
        </p:txBody>
      </p:sp>
      <p:sp>
        <p:nvSpPr>
          <p:cNvPr id="3" name="Espace réservé du contenu 2">
            <a:extLst>
              <a:ext uri="{FF2B5EF4-FFF2-40B4-BE49-F238E27FC236}">
                <a16:creationId xmlns:a16="http://schemas.microsoft.com/office/drawing/2014/main" id="{A06DC727-9F25-8BAF-2860-6361B0EC404C}"/>
              </a:ext>
            </a:extLst>
          </p:cNvPr>
          <p:cNvSpPr>
            <a:spLocks noGrp="1"/>
          </p:cNvSpPr>
          <p:nvPr>
            <p:ph idx="1"/>
          </p:nvPr>
        </p:nvSpPr>
        <p:spPr>
          <a:xfrm>
            <a:off x="838200" y="1253331"/>
            <a:ext cx="10515600" cy="4785160"/>
          </a:xfrm>
        </p:spPr>
        <p:txBody>
          <a:bodyPr>
            <a:normAutofit fontScale="25000" lnSpcReduction="20000"/>
          </a:bodyPr>
          <a:lstStyle/>
          <a:p>
            <a:pPr marL="342900" lvl="0" indent="-342900">
              <a:buFont typeface="+mj-lt"/>
              <a:buAutoNum type="alphaUcPeriod" startAt="2"/>
            </a:pPr>
            <a:r>
              <a:rPr lang="fr-BE" sz="7600" b="1" u="sng" dirty="0">
                <a:effectLst/>
                <a:latin typeface="Calibri" panose="020F0502020204030204" pitchFamily="34" charset="0"/>
                <a:ea typeface="Times New Roman" panose="02020603050405020304" pitchFamily="18" charset="0"/>
              </a:rPr>
              <a:t>Objet de l’intervention financière </a:t>
            </a:r>
            <a:br>
              <a:rPr lang="fr-BE" sz="4500" b="1" u="sng" dirty="0">
                <a:effectLst/>
                <a:latin typeface="Calibri" panose="020F0502020204030204" pitchFamily="34" charset="0"/>
                <a:ea typeface="Times New Roman" panose="02020603050405020304" pitchFamily="18" charset="0"/>
              </a:rPr>
            </a:br>
            <a:endParaRPr lang="fr-BE" sz="4500" dirty="0">
              <a:effectLst/>
              <a:latin typeface="Times New Roman" panose="02020603050405020304" pitchFamily="18" charset="0"/>
              <a:ea typeface="Times New Roman" panose="02020603050405020304" pitchFamily="18" charset="0"/>
            </a:endParaRPr>
          </a:p>
          <a:p>
            <a:pPr marL="0" indent="0">
              <a:buNone/>
            </a:pPr>
            <a:r>
              <a:rPr lang="fr-BE" sz="6400" b="1" dirty="0">
                <a:effectLst/>
                <a:latin typeface="Calibri" panose="020F0502020204030204" pitchFamily="34" charset="0"/>
                <a:ea typeface="Times New Roman" panose="02020603050405020304" pitchFamily="18" charset="0"/>
              </a:rPr>
              <a:t>Le Fonds Maribel finance :</a:t>
            </a:r>
            <a:endParaRPr lang="fr-BE" sz="6400" dirty="0">
              <a:effectLst/>
              <a:latin typeface="Times New Roman" panose="02020603050405020304" pitchFamily="18" charset="0"/>
              <a:ea typeface="Times New Roman" panose="02020603050405020304" pitchFamily="18" charset="0"/>
            </a:endParaRPr>
          </a:p>
          <a:p>
            <a:pPr marL="342900" lvl="0" indent="-342900" algn="just">
              <a:buClr>
                <a:srgbClr val="00B050"/>
              </a:buClr>
              <a:buFont typeface="Wingdings" panose="05000000000000000000" pitchFamily="2" charset="2"/>
              <a:buChar char=""/>
            </a:pPr>
            <a:r>
              <a:rPr lang="fr-BE" sz="6400" dirty="0">
                <a:effectLst/>
                <a:latin typeface="Calibri" panose="020F0502020204030204" pitchFamily="34" charset="0"/>
                <a:ea typeface="Times New Roman" panose="02020603050405020304" pitchFamily="18" charset="0"/>
              </a:rPr>
              <a:t>La rémunération brute du travail </a:t>
            </a:r>
            <a:endParaRPr lang="fr-BE" sz="6400" dirty="0">
              <a:effectLst/>
              <a:latin typeface="Times New Roman" panose="02020603050405020304" pitchFamily="18" charset="0"/>
              <a:ea typeface="Times New Roman" panose="02020603050405020304" pitchFamily="18" charset="0"/>
            </a:endParaRPr>
          </a:p>
          <a:p>
            <a:pPr marL="342900" lvl="0" indent="-342900" algn="just">
              <a:buClr>
                <a:srgbClr val="00B050"/>
              </a:buClr>
              <a:buFont typeface="Wingdings" panose="05000000000000000000" pitchFamily="2" charset="2"/>
              <a:buChar char=""/>
            </a:pPr>
            <a:r>
              <a:rPr lang="fr-BE" sz="6400" dirty="0">
                <a:effectLst/>
                <a:latin typeface="Calibri" panose="020F0502020204030204" pitchFamily="34" charset="0"/>
                <a:ea typeface="Times New Roman" panose="02020603050405020304" pitchFamily="18" charset="0"/>
              </a:rPr>
              <a:t>Les cotisations patronales de sécurité sociale</a:t>
            </a:r>
            <a:endParaRPr lang="fr-BE" sz="6400" dirty="0">
              <a:effectLst/>
              <a:latin typeface="Times New Roman" panose="02020603050405020304" pitchFamily="18" charset="0"/>
              <a:ea typeface="Times New Roman" panose="02020603050405020304" pitchFamily="18" charset="0"/>
            </a:endParaRPr>
          </a:p>
          <a:p>
            <a:pPr marL="342900" lvl="0" indent="-342900" algn="just">
              <a:buClr>
                <a:srgbClr val="00B050"/>
              </a:buClr>
              <a:buFont typeface="Wingdings" panose="05000000000000000000" pitchFamily="2" charset="2"/>
              <a:buChar char=""/>
            </a:pPr>
            <a:r>
              <a:rPr lang="fr-BE" sz="6400" dirty="0">
                <a:effectLst/>
                <a:latin typeface="Calibri" panose="020F0502020204030204" pitchFamily="34" charset="0"/>
                <a:ea typeface="Times New Roman" panose="02020603050405020304" pitchFamily="18" charset="0"/>
              </a:rPr>
              <a:t>Le simple et double pécule de vacances ou de sortie</a:t>
            </a:r>
            <a:endParaRPr lang="fr-BE" sz="6400" dirty="0">
              <a:effectLst/>
              <a:latin typeface="Times New Roman" panose="02020603050405020304" pitchFamily="18" charset="0"/>
              <a:ea typeface="Times New Roman" panose="02020603050405020304" pitchFamily="18" charset="0"/>
            </a:endParaRPr>
          </a:p>
          <a:p>
            <a:pPr marL="342900" lvl="0" indent="-342900" algn="just">
              <a:buClr>
                <a:srgbClr val="00B050"/>
              </a:buClr>
              <a:buFont typeface="Wingdings" panose="05000000000000000000" pitchFamily="2" charset="2"/>
              <a:buChar char=""/>
            </a:pPr>
            <a:r>
              <a:rPr lang="fr-FR" sz="6400" kern="1600" dirty="0">
                <a:effectLst/>
                <a:ea typeface="Times New Roman" panose="02020603050405020304" pitchFamily="18" charset="0"/>
              </a:rPr>
              <a:t>La part patronale des frais de déplacement du domicile au lieu de travail, y compris durant le préavis presté</a:t>
            </a:r>
            <a:endParaRPr lang="fr-BE" sz="6400" kern="1600" dirty="0">
              <a:effectLst/>
              <a:ea typeface="Times New Roman" panose="02020603050405020304" pitchFamily="18" charset="0"/>
            </a:endParaRPr>
          </a:p>
          <a:p>
            <a:pPr marL="342900" lvl="0" indent="-342900" algn="just">
              <a:buClr>
                <a:srgbClr val="00B050"/>
              </a:buClr>
              <a:buFont typeface="Wingdings" panose="05000000000000000000" pitchFamily="2" charset="2"/>
              <a:buChar char=""/>
            </a:pPr>
            <a:r>
              <a:rPr lang="fr-FR" sz="6400" kern="1600" dirty="0">
                <a:effectLst/>
                <a:ea typeface="Times New Roman" panose="02020603050405020304" pitchFamily="18" charset="0"/>
              </a:rPr>
              <a:t>Les avantages prévus par une CCT sectorielle ou sous-sectorielle tels que les frais de mission et la prime de fin d’année</a:t>
            </a:r>
            <a:endParaRPr lang="fr-BE" sz="6400" kern="1600" dirty="0">
              <a:effectLst/>
              <a:ea typeface="Times New Roman" panose="02020603050405020304" pitchFamily="18" charset="0"/>
            </a:endParaRPr>
          </a:p>
          <a:p>
            <a:pPr marL="0" indent="0" algn="just">
              <a:buNone/>
            </a:pPr>
            <a:r>
              <a:rPr lang="fr-BE" sz="6400" dirty="0">
                <a:effectLst/>
                <a:latin typeface="Calibri" panose="020F0502020204030204" pitchFamily="34" charset="0"/>
                <a:ea typeface="Times New Roman" panose="02020603050405020304" pitchFamily="18" charset="0"/>
              </a:rPr>
              <a:t> </a:t>
            </a:r>
            <a:endParaRPr lang="fr-BE" sz="6400" dirty="0">
              <a:effectLst/>
              <a:latin typeface="Times New Roman" panose="02020603050405020304" pitchFamily="18" charset="0"/>
              <a:ea typeface="Times New Roman" panose="02020603050405020304" pitchFamily="18" charset="0"/>
            </a:endParaRPr>
          </a:p>
          <a:p>
            <a:pPr marL="0" indent="0" algn="just">
              <a:buNone/>
            </a:pPr>
            <a:r>
              <a:rPr lang="fr-BE" sz="6400" b="1" dirty="0">
                <a:effectLst/>
                <a:latin typeface="Calibri" panose="020F0502020204030204" pitchFamily="34" charset="0"/>
                <a:ea typeface="Times New Roman" panose="02020603050405020304" pitchFamily="18" charset="0"/>
              </a:rPr>
              <a:t>Le Fonds Maribel ne finance pas :</a:t>
            </a:r>
            <a:endParaRPr lang="fr-BE" sz="6400" dirty="0">
              <a:effectLst/>
              <a:latin typeface="Times New Roman" panose="02020603050405020304" pitchFamily="18" charset="0"/>
              <a:ea typeface="Times New Roman" panose="02020603050405020304" pitchFamily="18" charset="0"/>
            </a:endParaRPr>
          </a:p>
          <a:p>
            <a:pPr marL="342900" lvl="0" indent="-342900" algn="just">
              <a:buClr>
                <a:srgbClr val="FF0000"/>
              </a:buClr>
              <a:buFont typeface="Wingdings" panose="05000000000000000000" pitchFamily="2" charset="2"/>
              <a:buChar char=""/>
            </a:pPr>
            <a:r>
              <a:rPr lang="fr-FR" sz="6400" kern="1600" dirty="0">
                <a:effectLst/>
                <a:latin typeface="Calibri" panose="020F0502020204030204" pitchFamily="34" charset="0"/>
                <a:ea typeface="Times New Roman" panose="02020603050405020304" pitchFamily="18" charset="0"/>
              </a:rPr>
              <a:t>Les indemnités de rupture (le préavis non presté)</a:t>
            </a:r>
            <a:endParaRPr lang="fr-BE" sz="6400" kern="1600" dirty="0">
              <a:effectLst/>
              <a:latin typeface="Times New Roman" panose="02020603050405020304" pitchFamily="18" charset="0"/>
              <a:ea typeface="Times New Roman" panose="02020603050405020304" pitchFamily="18" charset="0"/>
            </a:endParaRPr>
          </a:p>
          <a:p>
            <a:pPr marL="342900" lvl="0" indent="-342900" algn="just">
              <a:buClr>
                <a:srgbClr val="FF0000"/>
              </a:buClr>
              <a:buFont typeface="Wingdings" panose="05000000000000000000" pitchFamily="2" charset="2"/>
              <a:buChar char=""/>
            </a:pPr>
            <a:r>
              <a:rPr lang="fr-FR" sz="6400" kern="1600" dirty="0">
                <a:effectLst/>
                <a:latin typeface="Calibri" panose="020F0502020204030204" pitchFamily="34" charset="0"/>
                <a:ea typeface="Times New Roman" panose="02020603050405020304" pitchFamily="18" charset="0"/>
              </a:rPr>
              <a:t>L’assurance-loi</a:t>
            </a:r>
            <a:endParaRPr lang="fr-BE" sz="6400" kern="1600" dirty="0">
              <a:effectLst/>
              <a:latin typeface="Times New Roman" panose="02020603050405020304" pitchFamily="18" charset="0"/>
              <a:ea typeface="Times New Roman" panose="02020603050405020304" pitchFamily="18" charset="0"/>
            </a:endParaRPr>
          </a:p>
          <a:p>
            <a:pPr marL="342900" lvl="0" indent="-342900" algn="just">
              <a:buClr>
                <a:srgbClr val="FF0000"/>
              </a:buClr>
              <a:buFont typeface="Wingdings" panose="05000000000000000000" pitchFamily="2" charset="2"/>
              <a:buChar char=""/>
            </a:pPr>
            <a:r>
              <a:rPr lang="fr-FR" sz="6400" kern="1600" dirty="0">
                <a:effectLst/>
                <a:latin typeface="Calibri" panose="020F0502020204030204" pitchFamily="34" charset="0"/>
                <a:ea typeface="Times New Roman" panose="02020603050405020304" pitchFamily="18" charset="0"/>
              </a:rPr>
              <a:t>La médecine du travail</a:t>
            </a:r>
            <a:endParaRPr lang="fr-BE" sz="6400" kern="1600" dirty="0">
              <a:effectLst/>
              <a:latin typeface="Times New Roman" panose="02020603050405020304" pitchFamily="18" charset="0"/>
              <a:ea typeface="Times New Roman" panose="02020603050405020304" pitchFamily="18" charset="0"/>
            </a:endParaRPr>
          </a:p>
          <a:p>
            <a:pPr marL="342900" lvl="0" indent="-342900" algn="just">
              <a:buClr>
                <a:srgbClr val="FF0000"/>
              </a:buClr>
              <a:buFont typeface="Wingdings" panose="05000000000000000000" pitchFamily="2" charset="2"/>
              <a:buChar char=""/>
            </a:pPr>
            <a:r>
              <a:rPr lang="fr-FR" sz="6400" kern="1600" dirty="0">
                <a:effectLst/>
                <a:latin typeface="Calibri" panose="020F0502020204030204" pitchFamily="34" charset="0"/>
                <a:ea typeface="Times New Roman" panose="02020603050405020304" pitchFamily="18" charset="0"/>
              </a:rPr>
              <a:t>Les frais de gestion du secrétariat social</a:t>
            </a:r>
            <a:endParaRPr lang="fr-BE" sz="6400" kern="1600" dirty="0">
              <a:effectLst/>
              <a:latin typeface="Times New Roman" panose="02020603050405020304" pitchFamily="18" charset="0"/>
              <a:ea typeface="Times New Roman" panose="02020603050405020304" pitchFamily="18" charset="0"/>
            </a:endParaRPr>
          </a:p>
          <a:p>
            <a:pPr marL="342900" lvl="0" indent="-342900" algn="just">
              <a:buClr>
                <a:srgbClr val="FF0000"/>
              </a:buClr>
              <a:buFont typeface="Wingdings" panose="05000000000000000000" pitchFamily="2" charset="2"/>
              <a:buChar char=""/>
            </a:pPr>
            <a:r>
              <a:rPr lang="fr-FR" sz="6400" kern="1600" dirty="0">
                <a:effectLst/>
                <a:latin typeface="Calibri" panose="020F0502020204030204" pitchFamily="34" charset="0"/>
                <a:ea typeface="Times New Roman" panose="02020603050405020304" pitchFamily="18" charset="0"/>
              </a:rPr>
              <a:t>Les notes de frais</a:t>
            </a:r>
            <a:endParaRPr lang="fr-BE" sz="6400" kern="1600" dirty="0">
              <a:effectLst/>
              <a:latin typeface="Times New Roman" panose="02020603050405020304" pitchFamily="18" charset="0"/>
              <a:ea typeface="Times New Roman" panose="02020603050405020304" pitchFamily="18" charset="0"/>
            </a:endParaRPr>
          </a:p>
          <a:p>
            <a:pPr marL="342900" lvl="0" indent="-342900" algn="just">
              <a:buClr>
                <a:srgbClr val="FF0000"/>
              </a:buClr>
              <a:buFont typeface="Wingdings" panose="05000000000000000000" pitchFamily="2" charset="2"/>
              <a:buChar char=""/>
            </a:pPr>
            <a:r>
              <a:rPr lang="fr-FR" sz="6400" kern="1600" dirty="0">
                <a:effectLst/>
                <a:latin typeface="Calibri" panose="020F0502020204030204" pitchFamily="34" charset="0"/>
                <a:ea typeface="Times New Roman" panose="02020603050405020304" pitchFamily="18" charset="0"/>
              </a:rPr>
              <a:t>Les frais de formation</a:t>
            </a:r>
            <a:endParaRPr lang="fr-BE" sz="6400" kern="1600" dirty="0">
              <a:effectLst/>
              <a:latin typeface="Times New Roman" panose="02020603050405020304" pitchFamily="18" charset="0"/>
              <a:ea typeface="Times New Roman" panose="02020603050405020304" pitchFamily="18" charset="0"/>
            </a:endParaRPr>
          </a:p>
          <a:p>
            <a:pPr marL="0" indent="0">
              <a:buNone/>
            </a:pPr>
            <a:br>
              <a:rPr lang="fr-BE" dirty="0"/>
            </a:br>
            <a:endParaRPr lang="fr-BE" dirty="0"/>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3476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763ADC-3B84-094B-AC01-D94293D4B267}"/>
              </a:ext>
            </a:extLst>
          </p:cNvPr>
          <p:cNvSpPr>
            <a:spLocks noGrp="1"/>
          </p:cNvSpPr>
          <p:nvPr>
            <p:ph type="title"/>
          </p:nvPr>
        </p:nvSpPr>
        <p:spPr/>
        <p:txBody>
          <a:bodyPr/>
          <a:lstStyle/>
          <a:p>
            <a:pPr marL="742950" indent="-742950">
              <a:buFont typeface="+mj-lt"/>
              <a:buAutoNum type="arabicPeriod" startAt="3"/>
            </a:pPr>
            <a:r>
              <a:rPr lang="fr-FR" sz="4400" b="1" dirty="0">
                <a:solidFill>
                  <a:srgbClr val="E2017B"/>
                </a:solidFill>
              </a:rPr>
              <a:t>Modalités de paiement de la subvention</a:t>
            </a:r>
          </a:p>
        </p:txBody>
      </p:sp>
      <p:sp>
        <p:nvSpPr>
          <p:cNvPr id="3" name="Espace réservé du contenu 2">
            <a:extLst>
              <a:ext uri="{FF2B5EF4-FFF2-40B4-BE49-F238E27FC236}">
                <a16:creationId xmlns:a16="http://schemas.microsoft.com/office/drawing/2014/main" id="{A06DC727-9F25-8BAF-2860-6361B0EC404C}"/>
              </a:ext>
            </a:extLst>
          </p:cNvPr>
          <p:cNvSpPr>
            <a:spLocks noGrp="1"/>
          </p:cNvSpPr>
          <p:nvPr>
            <p:ph idx="1"/>
          </p:nvPr>
        </p:nvSpPr>
        <p:spPr>
          <a:xfrm>
            <a:off x="838200" y="1566833"/>
            <a:ext cx="10515600" cy="4351338"/>
          </a:xfrm>
        </p:spPr>
        <p:txBody>
          <a:bodyPr>
            <a:noAutofit/>
          </a:bodyPr>
          <a:lstStyle/>
          <a:p>
            <a:pPr marL="457200" lvl="0" indent="-457200">
              <a:buFont typeface="+mj-lt"/>
              <a:buAutoNum type="alphaUcPeriod" startAt="3"/>
            </a:pPr>
            <a:r>
              <a:rPr lang="fr-FR" sz="1900" b="1" u="sng" kern="1600" dirty="0">
                <a:effectLst/>
                <a:ea typeface="Times New Roman" panose="02020603050405020304" pitchFamily="18" charset="0"/>
              </a:rPr>
              <a:t>Modalités de paiements</a:t>
            </a:r>
            <a:br>
              <a:rPr lang="fr-FR" sz="1900" b="1" u="sng" kern="1600" dirty="0">
                <a:effectLst/>
                <a:ea typeface="Times New Roman" panose="02020603050405020304" pitchFamily="18" charset="0"/>
              </a:rPr>
            </a:br>
            <a:endParaRPr lang="fr-FR" sz="1900" b="1" u="sng" kern="1600" dirty="0">
              <a:effectLst/>
              <a:ea typeface="Times New Roman" panose="02020603050405020304" pitchFamily="18" charset="0"/>
            </a:endParaRPr>
          </a:p>
          <a:p>
            <a:pPr marL="0" lvl="0" indent="0">
              <a:buNone/>
            </a:pPr>
            <a:r>
              <a:rPr lang="fr-FR" sz="1900" b="1" kern="1600" dirty="0">
                <a:solidFill>
                  <a:srgbClr val="E2017B"/>
                </a:solidFill>
                <a:effectLst/>
                <a:ea typeface="Times New Roman" panose="02020603050405020304" pitchFamily="18" charset="0"/>
              </a:rPr>
              <a:t>Avances trimestrielles</a:t>
            </a:r>
            <a:br>
              <a:rPr lang="fr-BE" sz="1900" b="1" kern="1600" dirty="0">
                <a:solidFill>
                  <a:srgbClr val="E2017B"/>
                </a:solidFill>
                <a:ea typeface="Times New Roman" panose="02020603050405020304" pitchFamily="18" charset="0"/>
              </a:rPr>
            </a:br>
            <a:br>
              <a:rPr lang="fr-BE" sz="1900" b="1" kern="1600" dirty="0">
                <a:solidFill>
                  <a:srgbClr val="E2017B"/>
                </a:solidFill>
                <a:ea typeface="Times New Roman" panose="02020603050405020304" pitchFamily="18" charset="0"/>
              </a:rPr>
            </a:br>
            <a:r>
              <a:rPr lang="fr-BE" sz="1900" dirty="0">
                <a:effectLst/>
                <a:ea typeface="Times New Roman" panose="02020603050405020304" pitchFamily="18" charset="0"/>
              </a:rPr>
              <a:t>Le Fonds verse une avance trimestrielle à la fin du premier mois du trimestre concerné. </a:t>
            </a:r>
            <a:br>
              <a:rPr lang="fr-BE" sz="1900" dirty="0">
                <a:effectLst/>
                <a:ea typeface="Times New Roman" panose="02020603050405020304" pitchFamily="18" charset="0"/>
              </a:rPr>
            </a:br>
            <a:r>
              <a:rPr lang="fr-BE" sz="1900" b="1" dirty="0">
                <a:effectLst/>
                <a:ea typeface="Times New Roman" panose="02020603050405020304" pitchFamily="18" charset="0"/>
              </a:rPr>
              <a:t>À partir du 1</a:t>
            </a:r>
            <a:r>
              <a:rPr lang="fr-BE" sz="1900" b="1" baseline="30000" dirty="0">
                <a:effectLst/>
                <a:ea typeface="Times New Roman" panose="02020603050405020304" pitchFamily="18" charset="0"/>
              </a:rPr>
              <a:t>er</a:t>
            </a:r>
            <a:r>
              <a:rPr lang="fr-BE" sz="1900" b="1" dirty="0">
                <a:effectLst/>
                <a:ea typeface="Times New Roman" panose="02020603050405020304" pitchFamily="18" charset="0"/>
              </a:rPr>
              <a:t> janvier 2023, le plafond est 43.837€ par an et par équivalent temps plein. </a:t>
            </a:r>
            <a:br>
              <a:rPr lang="fr-BE" sz="1900" b="1" dirty="0">
                <a:ea typeface="Times New Roman" panose="02020603050405020304" pitchFamily="18" charset="0"/>
              </a:rPr>
            </a:br>
            <a:br>
              <a:rPr lang="fr-BE" sz="1900" b="1" dirty="0">
                <a:ea typeface="Times New Roman" panose="02020603050405020304" pitchFamily="18" charset="0"/>
              </a:rPr>
            </a:br>
            <a:r>
              <a:rPr lang="fr-BE" sz="1900" dirty="0">
                <a:ea typeface="Times New Roman" panose="02020603050405020304" pitchFamily="18" charset="0"/>
              </a:rPr>
              <a:t>Nous nous basons sur une occupation du poste à hauteur de 95%.</a:t>
            </a:r>
            <a:br>
              <a:rPr lang="fr-BE" sz="1900" dirty="0">
                <a:ea typeface="Times New Roman" panose="02020603050405020304" pitchFamily="18" charset="0"/>
              </a:rPr>
            </a:br>
            <a:br>
              <a:rPr lang="fr-BE" sz="1900" dirty="0">
                <a:ea typeface="Times New Roman" panose="02020603050405020304" pitchFamily="18" charset="0"/>
              </a:rPr>
            </a:br>
            <a:r>
              <a:rPr lang="fr-BE" sz="1900" u="sng" dirty="0">
                <a:ea typeface="Times New Roman" panose="02020603050405020304" pitchFamily="18" charset="0"/>
              </a:rPr>
              <a:t>Exemple pour un 0,50 ETP Maribel:</a:t>
            </a:r>
            <a:br>
              <a:rPr lang="fr-BE" sz="1900" u="sng" dirty="0">
                <a:ea typeface="Times New Roman" panose="02020603050405020304" pitchFamily="18" charset="0"/>
              </a:rPr>
            </a:br>
            <a:br>
              <a:rPr lang="fr-BE" sz="1900" dirty="0">
                <a:effectLst/>
                <a:ea typeface="Times New Roman" panose="02020603050405020304" pitchFamily="18" charset="0"/>
              </a:rPr>
            </a:br>
            <a:r>
              <a:rPr lang="fr-BE" sz="1900" dirty="0">
                <a:effectLst/>
                <a:ea typeface="Times New Roman" panose="02020603050405020304" pitchFamily="18" charset="0"/>
              </a:rPr>
              <a:t>43 837,00€ </a:t>
            </a:r>
            <a:r>
              <a:rPr lang="fr-BE" sz="1900" b="0" i="0" dirty="0">
                <a:solidFill>
                  <a:srgbClr val="040C28"/>
                </a:solidFill>
                <a:effectLst/>
              </a:rPr>
              <a:t>÷ 2 = </a:t>
            </a:r>
            <a:r>
              <a:rPr lang="fr-BE" sz="1900" b="1" i="0" dirty="0">
                <a:solidFill>
                  <a:srgbClr val="040C28"/>
                </a:solidFill>
                <a:effectLst/>
              </a:rPr>
              <a:t>21 918,50€	</a:t>
            </a:r>
            <a:r>
              <a:rPr lang="fr-BE" sz="1900" b="0" i="1" dirty="0">
                <a:solidFill>
                  <a:srgbClr val="040C28"/>
                </a:solidFill>
                <a:effectLst/>
              </a:rPr>
              <a:t>(Divisé par deux, car il s’agit ici d’un 0,50 ETP)</a:t>
            </a:r>
            <a:br>
              <a:rPr lang="fr-BE" sz="1900" b="0" i="0" dirty="0">
                <a:solidFill>
                  <a:srgbClr val="040C28"/>
                </a:solidFill>
                <a:effectLst/>
              </a:rPr>
            </a:br>
            <a:br>
              <a:rPr lang="fr-BE" sz="1900" b="0" i="0" dirty="0">
                <a:solidFill>
                  <a:srgbClr val="040C28"/>
                </a:solidFill>
                <a:effectLst/>
              </a:rPr>
            </a:br>
            <a:r>
              <a:rPr lang="fr-BE" sz="1900" b="0" i="0" dirty="0">
                <a:solidFill>
                  <a:srgbClr val="040C28"/>
                </a:solidFill>
                <a:effectLst/>
              </a:rPr>
              <a:t>21 918,50€</a:t>
            </a:r>
            <a:r>
              <a:rPr lang="fr-BE" sz="1900" dirty="0">
                <a:effectLst/>
                <a:ea typeface="Times New Roman" panose="02020603050405020304" pitchFamily="18" charset="0"/>
              </a:rPr>
              <a:t> </a:t>
            </a:r>
            <a:r>
              <a:rPr lang="fr-BE" sz="1900" b="0" i="0" dirty="0">
                <a:solidFill>
                  <a:srgbClr val="040C28"/>
                </a:solidFill>
                <a:effectLst/>
              </a:rPr>
              <a:t>÷ 4 = </a:t>
            </a:r>
            <a:r>
              <a:rPr lang="fr-BE" sz="1900" b="1" i="0" dirty="0">
                <a:solidFill>
                  <a:srgbClr val="040C28"/>
                </a:solidFill>
                <a:effectLst/>
              </a:rPr>
              <a:t>5 479,62€		</a:t>
            </a:r>
            <a:r>
              <a:rPr lang="fr-BE" sz="1900" i="1" dirty="0">
                <a:solidFill>
                  <a:srgbClr val="040C28"/>
                </a:solidFill>
                <a:effectLst/>
              </a:rPr>
              <a:t>(Divisé par quatre trimestres)</a:t>
            </a:r>
            <a:br>
              <a:rPr lang="fr-BE" sz="1900" b="1" i="0" dirty="0">
                <a:solidFill>
                  <a:srgbClr val="040C28"/>
                </a:solidFill>
                <a:effectLst/>
              </a:rPr>
            </a:br>
            <a:br>
              <a:rPr lang="fr-BE" sz="1900" b="1" i="0" dirty="0">
                <a:solidFill>
                  <a:srgbClr val="040C28"/>
                </a:solidFill>
                <a:effectLst/>
              </a:rPr>
            </a:br>
            <a:r>
              <a:rPr lang="fr-BE" sz="1900" i="0" dirty="0">
                <a:solidFill>
                  <a:srgbClr val="040C28"/>
                </a:solidFill>
                <a:effectLst/>
              </a:rPr>
              <a:t>95% de 5 479,62€ </a:t>
            </a:r>
            <a:r>
              <a:rPr lang="fr-BE" sz="1900" b="1" i="0" dirty="0">
                <a:solidFill>
                  <a:srgbClr val="040C28"/>
                </a:solidFill>
                <a:effectLst/>
              </a:rPr>
              <a:t>= 5 205,64€	</a:t>
            </a:r>
            <a:r>
              <a:rPr lang="fr-BE" sz="1900" i="1" dirty="0">
                <a:solidFill>
                  <a:srgbClr val="040C28"/>
                </a:solidFill>
                <a:effectLst/>
              </a:rPr>
              <a:t>(95% d’occupation)</a:t>
            </a:r>
            <a:endParaRPr lang="fr-BE" sz="1900" i="1" dirty="0">
              <a:effectLst/>
              <a:ea typeface="Times New Roman" panose="02020603050405020304" pitchFamily="18" charset="0"/>
            </a:endParaRPr>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1316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763ADC-3B84-094B-AC01-D94293D4B267}"/>
              </a:ext>
            </a:extLst>
          </p:cNvPr>
          <p:cNvSpPr>
            <a:spLocks noGrp="1"/>
          </p:cNvSpPr>
          <p:nvPr>
            <p:ph type="title"/>
          </p:nvPr>
        </p:nvSpPr>
        <p:spPr/>
        <p:txBody>
          <a:bodyPr/>
          <a:lstStyle/>
          <a:p>
            <a:pPr marL="742950" indent="-742950">
              <a:buFont typeface="+mj-lt"/>
              <a:buAutoNum type="arabicPeriod" startAt="3"/>
            </a:pPr>
            <a:r>
              <a:rPr lang="fr-FR" sz="4400" b="1" dirty="0">
                <a:solidFill>
                  <a:srgbClr val="E2017B"/>
                </a:solidFill>
              </a:rPr>
              <a:t>Modalités de paiement de la subvention</a:t>
            </a:r>
          </a:p>
        </p:txBody>
      </p:sp>
      <p:sp>
        <p:nvSpPr>
          <p:cNvPr id="3" name="Espace réservé du contenu 2">
            <a:extLst>
              <a:ext uri="{FF2B5EF4-FFF2-40B4-BE49-F238E27FC236}">
                <a16:creationId xmlns:a16="http://schemas.microsoft.com/office/drawing/2014/main" id="{A06DC727-9F25-8BAF-2860-6361B0EC404C}"/>
              </a:ext>
            </a:extLst>
          </p:cNvPr>
          <p:cNvSpPr>
            <a:spLocks noGrp="1"/>
          </p:cNvSpPr>
          <p:nvPr>
            <p:ph idx="1"/>
          </p:nvPr>
        </p:nvSpPr>
        <p:spPr/>
        <p:txBody>
          <a:bodyPr>
            <a:normAutofit/>
          </a:bodyPr>
          <a:lstStyle/>
          <a:p>
            <a:pPr marL="0" lvl="0" indent="0">
              <a:buNone/>
            </a:pPr>
            <a:r>
              <a:rPr lang="fr-BE" sz="1900" b="1" dirty="0">
                <a:solidFill>
                  <a:srgbClr val="E2017B"/>
                </a:solidFill>
                <a:effectLst/>
                <a:latin typeface="Calibri" panose="020F0502020204030204" pitchFamily="34" charset="0"/>
                <a:ea typeface="Times New Roman" panose="02020603050405020304" pitchFamily="18" charset="0"/>
              </a:rPr>
              <a:t>Décompte annuel </a:t>
            </a:r>
            <a:r>
              <a:rPr lang="fr-BE" sz="1900" dirty="0">
                <a:solidFill>
                  <a:srgbClr val="E2017B"/>
                </a:solidFill>
                <a:effectLst/>
                <a:latin typeface="Calibri" panose="020F0502020204030204" pitchFamily="34" charset="0"/>
                <a:ea typeface="Times New Roman" panose="02020603050405020304" pitchFamily="18" charset="0"/>
              </a:rPr>
              <a:t> </a:t>
            </a:r>
          </a:p>
          <a:p>
            <a:pPr marL="0" indent="0">
              <a:lnSpc>
                <a:spcPct val="100000"/>
              </a:lnSpc>
              <a:spcBef>
                <a:spcPts val="0"/>
              </a:spcBef>
              <a:buNone/>
            </a:pPr>
            <a:br>
              <a:rPr lang="fr-FR" sz="1900" kern="1600" dirty="0">
                <a:effectLst/>
                <a:latin typeface="Calibri" panose="020F0502020204030204" pitchFamily="34" charset="0"/>
                <a:ea typeface="Times New Roman" panose="02020603050405020304" pitchFamily="18" charset="0"/>
              </a:rPr>
            </a:br>
            <a:r>
              <a:rPr lang="fr-FR" sz="1900" kern="1600" dirty="0">
                <a:effectLst/>
                <a:latin typeface="Calibri" panose="020F0502020204030204" pitchFamily="34" charset="0"/>
                <a:ea typeface="Times New Roman" panose="02020603050405020304" pitchFamily="18" charset="0"/>
              </a:rPr>
              <a:t>Le Fonds procède annuellement au calcul de l’intervention financière effectivement due sur base des états des prestations </a:t>
            </a:r>
            <a:r>
              <a:rPr lang="fr-FR" sz="1900" kern="1600" dirty="0" err="1">
                <a:effectLst/>
                <a:latin typeface="Calibri" panose="020F0502020204030204" pitchFamily="34" charset="0"/>
                <a:ea typeface="Times New Roman" panose="02020603050405020304" pitchFamily="18" charset="0"/>
              </a:rPr>
              <a:t>DmfA</a:t>
            </a:r>
            <a:r>
              <a:rPr lang="fr-FR" sz="1900" kern="1600" dirty="0">
                <a:effectLst/>
                <a:latin typeface="Calibri" panose="020F0502020204030204" pitchFamily="34" charset="0"/>
                <a:ea typeface="Times New Roman" panose="02020603050405020304" pitchFamily="18" charset="0"/>
              </a:rPr>
              <a:t> </a:t>
            </a:r>
            <a:r>
              <a:rPr lang="fr-FR" sz="1900" kern="1600" dirty="0" err="1">
                <a:effectLst/>
                <a:latin typeface="Calibri" panose="020F0502020204030204" pitchFamily="34" charset="0"/>
                <a:ea typeface="Times New Roman" panose="02020603050405020304" pitchFamily="18" charset="0"/>
              </a:rPr>
              <a:t>transmisent</a:t>
            </a:r>
            <a:r>
              <a:rPr lang="fr-FR" sz="1900" kern="1600" dirty="0">
                <a:effectLst/>
                <a:latin typeface="Calibri" panose="020F0502020204030204" pitchFamily="34" charset="0"/>
                <a:ea typeface="Times New Roman" panose="02020603050405020304" pitchFamily="18" charset="0"/>
              </a:rPr>
              <a:t> trimestriellement au Fonds par l’ONSS et des données transmises par l’employeur. </a:t>
            </a:r>
            <a:br>
              <a:rPr lang="fr-FR" sz="1900" kern="1600" dirty="0">
                <a:effectLst/>
                <a:latin typeface="Calibri" panose="020F0502020204030204" pitchFamily="34" charset="0"/>
                <a:ea typeface="Times New Roman" panose="02020603050405020304" pitchFamily="18" charset="0"/>
              </a:rPr>
            </a:br>
            <a:br>
              <a:rPr lang="fr-FR" sz="1900" kern="1600" dirty="0">
                <a:effectLst/>
                <a:latin typeface="Calibri" panose="020F0502020204030204" pitchFamily="34" charset="0"/>
                <a:ea typeface="Times New Roman" panose="02020603050405020304" pitchFamily="18" charset="0"/>
              </a:rPr>
            </a:br>
            <a:r>
              <a:rPr lang="fr-FR" sz="1900" kern="1600" dirty="0">
                <a:effectLst/>
                <a:latin typeface="Calibri" panose="020F0502020204030204" pitchFamily="34" charset="0"/>
                <a:ea typeface="Times New Roman" panose="02020603050405020304" pitchFamily="18" charset="0"/>
              </a:rPr>
              <a:t>Le solde correspond à la différence entre le coût réel de l’emploi et le total des avances mensuelles versées à l’employeur. </a:t>
            </a:r>
            <a:br>
              <a:rPr lang="fr-FR" sz="1900" kern="1600" dirty="0">
                <a:effectLst/>
                <a:latin typeface="Calibri" panose="020F0502020204030204" pitchFamily="34" charset="0"/>
                <a:ea typeface="Times New Roman" panose="02020603050405020304" pitchFamily="18" charset="0"/>
              </a:rPr>
            </a:br>
            <a:endParaRPr lang="fr-FR" sz="1900" kern="1600" dirty="0">
              <a:effectLst/>
              <a:latin typeface="Calibri" panose="020F0502020204030204" pitchFamily="34" charset="0"/>
              <a:ea typeface="Times New Roman" panose="02020603050405020304" pitchFamily="18" charset="0"/>
            </a:endParaRPr>
          </a:p>
          <a:p>
            <a:pPr marL="0" indent="0">
              <a:lnSpc>
                <a:spcPct val="100000"/>
              </a:lnSpc>
              <a:spcBef>
                <a:spcPts val="0"/>
              </a:spcBef>
              <a:buNone/>
            </a:pPr>
            <a:r>
              <a:rPr lang="fr-FR" sz="1900" b="1" kern="1600" dirty="0">
                <a:latin typeface="Calibri" panose="020F0502020204030204" pitchFamily="34" charset="0"/>
                <a:ea typeface="Times New Roman" panose="02020603050405020304" pitchFamily="18" charset="0"/>
              </a:rPr>
              <a:t>Le décompte annuel est envoyé durant le second trimestre de l’année suivante.</a:t>
            </a:r>
            <a:br>
              <a:rPr lang="fr-FR" sz="1900" kern="1600" dirty="0">
                <a:effectLst/>
                <a:latin typeface="Calibri" panose="020F0502020204030204" pitchFamily="34" charset="0"/>
                <a:ea typeface="Times New Roman" panose="02020603050405020304" pitchFamily="18" charset="0"/>
              </a:rPr>
            </a:br>
            <a:endParaRPr lang="fr-FR" sz="1900" kern="1600" dirty="0">
              <a:effectLst/>
              <a:latin typeface="Calibri" panose="020F0502020204030204" pitchFamily="34" charset="0"/>
              <a:ea typeface="Times New Roman" panose="02020603050405020304" pitchFamily="18" charset="0"/>
            </a:endParaRPr>
          </a:p>
          <a:p>
            <a:pPr marL="0" indent="0">
              <a:lnSpc>
                <a:spcPct val="100000"/>
              </a:lnSpc>
              <a:spcBef>
                <a:spcPts val="0"/>
              </a:spcBef>
              <a:buNone/>
            </a:pPr>
            <a:r>
              <a:rPr lang="fr-FR" sz="1900" kern="1600" dirty="0">
                <a:effectLst/>
                <a:latin typeface="Calibri" panose="020F0502020204030204" pitchFamily="34" charset="0"/>
                <a:ea typeface="Times New Roman" panose="02020603050405020304" pitchFamily="18" charset="0"/>
              </a:rPr>
              <a:t>Il est impossible d’envoyer un calcul provisoire aux institutions sur demande anticipative car nous n’avons pas les données de l’ONSS avant ce moment.</a:t>
            </a:r>
            <a:endParaRPr lang="fr-BE" sz="1900" kern="1600" dirty="0">
              <a:effectLst/>
              <a:latin typeface="Times New Roman" panose="02020603050405020304" pitchFamily="18" charset="0"/>
              <a:ea typeface="Times New Roman" panose="02020603050405020304" pitchFamily="18" charset="0"/>
            </a:endParaRPr>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348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763ADC-3B84-094B-AC01-D94293D4B267}"/>
              </a:ext>
            </a:extLst>
          </p:cNvPr>
          <p:cNvSpPr>
            <a:spLocks noGrp="1"/>
          </p:cNvSpPr>
          <p:nvPr>
            <p:ph type="title"/>
          </p:nvPr>
        </p:nvSpPr>
        <p:spPr/>
        <p:txBody>
          <a:bodyPr/>
          <a:lstStyle/>
          <a:p>
            <a:pPr marL="742950" indent="-742950">
              <a:buFont typeface="+mj-lt"/>
              <a:buAutoNum type="arabicPeriod" startAt="3"/>
            </a:pPr>
            <a:r>
              <a:rPr lang="fr-FR" sz="4400" b="1" dirty="0">
                <a:solidFill>
                  <a:srgbClr val="E2017B"/>
                </a:solidFill>
              </a:rPr>
              <a:t>Modalités de paiement de la subvention</a:t>
            </a:r>
          </a:p>
        </p:txBody>
      </p:sp>
      <p:sp>
        <p:nvSpPr>
          <p:cNvPr id="3" name="Espace réservé du contenu 2">
            <a:extLst>
              <a:ext uri="{FF2B5EF4-FFF2-40B4-BE49-F238E27FC236}">
                <a16:creationId xmlns:a16="http://schemas.microsoft.com/office/drawing/2014/main" id="{A06DC727-9F25-8BAF-2860-6361B0EC404C}"/>
              </a:ext>
            </a:extLst>
          </p:cNvPr>
          <p:cNvSpPr>
            <a:spLocks noGrp="1"/>
          </p:cNvSpPr>
          <p:nvPr>
            <p:ph idx="1"/>
          </p:nvPr>
        </p:nvSpPr>
        <p:spPr/>
        <p:txBody>
          <a:bodyPr>
            <a:normAutofit/>
          </a:bodyPr>
          <a:lstStyle/>
          <a:p>
            <a:pPr marL="0" lvl="0" indent="0">
              <a:buNone/>
            </a:pPr>
            <a:r>
              <a:rPr lang="fr-FR" sz="1900" b="1" kern="1600" dirty="0">
                <a:solidFill>
                  <a:srgbClr val="E2017B"/>
                </a:solidFill>
                <a:effectLst/>
                <a:ea typeface="Times New Roman" panose="02020603050405020304" pitchFamily="18" charset="0"/>
              </a:rPr>
              <a:t>Régularisations </a:t>
            </a:r>
            <a:r>
              <a:rPr lang="fr-FR" sz="1900" kern="1600" dirty="0">
                <a:solidFill>
                  <a:srgbClr val="E2017B"/>
                </a:solidFill>
                <a:effectLst/>
                <a:ea typeface="Times New Roman" panose="02020603050405020304" pitchFamily="18" charset="0"/>
              </a:rPr>
              <a:t> </a:t>
            </a:r>
            <a:br>
              <a:rPr lang="fr-BE" sz="1900" kern="1600" dirty="0">
                <a:solidFill>
                  <a:srgbClr val="E2017B"/>
                </a:solidFill>
                <a:ea typeface="Times New Roman" panose="02020603050405020304" pitchFamily="18" charset="0"/>
              </a:rPr>
            </a:br>
            <a:br>
              <a:rPr lang="fr-BE" sz="1900" kern="1600" dirty="0">
                <a:solidFill>
                  <a:srgbClr val="E2017B"/>
                </a:solidFill>
                <a:ea typeface="Times New Roman" panose="02020603050405020304" pitchFamily="18" charset="0"/>
              </a:rPr>
            </a:br>
            <a:r>
              <a:rPr lang="fr-FR" sz="1900" kern="1600" dirty="0">
                <a:effectLst/>
                <a:ea typeface="Times New Roman" panose="02020603050405020304" pitchFamily="18" charset="0"/>
              </a:rPr>
              <a:t>Lorsque le décompte annuel, après vérification par l’employeur, fait apparaître une différence entre le total des avances trimestrielles versées et l’intervention financière due à l’institution pour l’année :  </a:t>
            </a:r>
            <a:br>
              <a:rPr lang="fr-FR" sz="1900" kern="1600" dirty="0">
                <a:effectLst/>
                <a:ea typeface="Times New Roman" panose="02020603050405020304" pitchFamily="18" charset="0"/>
              </a:rPr>
            </a:br>
            <a:endParaRPr lang="fr-BE" sz="1900" kern="1600" dirty="0">
              <a:effectLst/>
              <a:ea typeface="Times New Roman" panose="02020603050405020304" pitchFamily="18" charset="0"/>
            </a:endParaRPr>
          </a:p>
          <a:p>
            <a:r>
              <a:rPr lang="fr-FR" sz="1900" b="1" kern="1600" dirty="0">
                <a:effectLst/>
                <a:ea typeface="Times New Roman" panose="02020603050405020304" pitchFamily="18" charset="0"/>
              </a:rPr>
              <a:t>Si le total des avances trimestrielles ne couvre pas l’intervention financière due à l’employeur : </a:t>
            </a:r>
            <a:br>
              <a:rPr lang="fr-FR" sz="1900" kern="1600" dirty="0">
                <a:effectLst/>
                <a:ea typeface="Times New Roman" panose="02020603050405020304" pitchFamily="18" charset="0"/>
              </a:rPr>
            </a:br>
            <a:r>
              <a:rPr lang="fr-FR" sz="1900" kern="1600" dirty="0">
                <a:effectLst/>
                <a:ea typeface="Times New Roman" panose="02020603050405020304" pitchFamily="18" charset="0"/>
              </a:rPr>
              <a:t>Le Fonds verse à l’employeur le solde annuel dans les 30 jours.</a:t>
            </a:r>
            <a:br>
              <a:rPr lang="fr-FR" sz="1900" kern="1600" dirty="0">
                <a:effectLst/>
                <a:ea typeface="Times New Roman" panose="02020603050405020304" pitchFamily="18" charset="0"/>
              </a:rPr>
            </a:br>
            <a:endParaRPr lang="fr-BE" sz="1900" kern="1600" dirty="0">
              <a:effectLst/>
              <a:ea typeface="Times New Roman" panose="02020603050405020304" pitchFamily="18" charset="0"/>
            </a:endParaRPr>
          </a:p>
          <a:p>
            <a:r>
              <a:rPr lang="fr-FR" sz="1900" b="1" kern="1600" dirty="0">
                <a:effectLst/>
                <a:ea typeface="Times New Roman" panose="02020603050405020304" pitchFamily="18" charset="0"/>
              </a:rPr>
              <a:t>Si le total des avances trimestrielles excède l’intervention financière due à l’employeur : </a:t>
            </a:r>
            <a:br>
              <a:rPr lang="fr-FR" sz="1900" kern="1600" dirty="0">
                <a:effectLst/>
                <a:ea typeface="Times New Roman" panose="02020603050405020304" pitchFamily="18" charset="0"/>
              </a:rPr>
            </a:br>
            <a:r>
              <a:rPr lang="fr-FR" sz="1900" kern="1600" dirty="0">
                <a:effectLst/>
                <a:ea typeface="Times New Roman" panose="02020603050405020304" pitchFamily="18" charset="0"/>
              </a:rPr>
              <a:t>L’employeur rembourse le Fonds Maribel au plus tard dans les 15 jours.</a:t>
            </a:r>
            <a:br>
              <a:rPr lang="fr-FR" sz="1900" kern="1600" dirty="0">
                <a:effectLst/>
                <a:ea typeface="Times New Roman" panose="02020603050405020304" pitchFamily="18" charset="0"/>
              </a:rPr>
            </a:br>
            <a:r>
              <a:rPr lang="fr-FR" sz="1900" kern="1600" dirty="0">
                <a:effectLst/>
                <a:ea typeface="Times New Roman" panose="02020603050405020304" pitchFamily="18" charset="0"/>
              </a:rPr>
              <a:t>Dans tous les cas, l’employeur devra rembourser le solde. </a:t>
            </a:r>
            <a:br>
              <a:rPr lang="fr-FR" sz="1900" kern="1600" dirty="0">
                <a:effectLst/>
                <a:ea typeface="Times New Roman" panose="02020603050405020304" pitchFamily="18" charset="0"/>
              </a:rPr>
            </a:br>
            <a:r>
              <a:rPr lang="fr-FR" sz="1900" kern="1600" dirty="0">
                <a:effectLst/>
                <a:ea typeface="Times New Roman" panose="02020603050405020304" pitchFamily="18" charset="0"/>
              </a:rPr>
              <a:t>Le Fonds ne procédera à aucune récupération.</a:t>
            </a:r>
            <a:endParaRPr lang="fr-BE" sz="1900" kern="1600" dirty="0">
              <a:effectLst/>
              <a:ea typeface="Times New Roman" panose="02020603050405020304" pitchFamily="18" charset="0"/>
            </a:endParaRPr>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2103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763ADC-3B84-094B-AC01-D94293D4B267}"/>
              </a:ext>
            </a:extLst>
          </p:cNvPr>
          <p:cNvSpPr>
            <a:spLocks noGrp="1"/>
          </p:cNvSpPr>
          <p:nvPr>
            <p:ph type="title"/>
          </p:nvPr>
        </p:nvSpPr>
        <p:spPr/>
        <p:txBody>
          <a:bodyPr/>
          <a:lstStyle/>
          <a:p>
            <a:pPr marL="742950" indent="-742950">
              <a:buFont typeface="+mj-lt"/>
              <a:buAutoNum type="arabicPeriod" startAt="4"/>
            </a:pPr>
            <a:r>
              <a:rPr lang="fr-FR" sz="4400" b="1" dirty="0">
                <a:solidFill>
                  <a:srgbClr val="E2017B"/>
                </a:solidFill>
              </a:rPr>
              <a:t>Procédures administratives</a:t>
            </a:r>
          </a:p>
        </p:txBody>
      </p:sp>
      <p:sp>
        <p:nvSpPr>
          <p:cNvPr id="3" name="Espace réservé du contenu 2">
            <a:extLst>
              <a:ext uri="{FF2B5EF4-FFF2-40B4-BE49-F238E27FC236}">
                <a16:creationId xmlns:a16="http://schemas.microsoft.com/office/drawing/2014/main" id="{A06DC727-9F25-8BAF-2860-6361B0EC404C}"/>
              </a:ext>
            </a:extLst>
          </p:cNvPr>
          <p:cNvSpPr>
            <a:spLocks noGrp="1"/>
          </p:cNvSpPr>
          <p:nvPr>
            <p:ph idx="1"/>
          </p:nvPr>
        </p:nvSpPr>
        <p:spPr>
          <a:xfrm>
            <a:off x="838200" y="1396417"/>
            <a:ext cx="10515600" cy="4351338"/>
          </a:xfrm>
        </p:spPr>
        <p:txBody>
          <a:bodyPr>
            <a:noAutofit/>
          </a:bodyPr>
          <a:lstStyle/>
          <a:p>
            <a:pPr marL="0" indent="0">
              <a:lnSpc>
                <a:spcPct val="100000"/>
              </a:lnSpc>
              <a:spcBef>
                <a:spcPts val="0"/>
              </a:spcBef>
              <a:buNone/>
            </a:pPr>
            <a:r>
              <a:rPr lang="fr-FR" sz="1900" b="1" u="none" strike="noStrike" kern="1600" dirty="0">
                <a:effectLst/>
              </a:rPr>
              <a:t>L’employeur s’engage à mettre spontanément et selon les délais impartis le Fonds au courant de tout changement qui affecte l’employeur ou </a:t>
            </a:r>
            <a:r>
              <a:rPr lang="fr-FR" sz="1900" b="1" u="none" strike="noStrike" kern="1600" dirty="0" err="1">
                <a:effectLst/>
              </a:rPr>
              <a:t>le·a</a:t>
            </a:r>
            <a:r>
              <a:rPr lang="fr-FR" sz="1900" b="1" u="none" strike="noStrike" kern="1600" dirty="0">
                <a:effectLst/>
              </a:rPr>
              <a:t> </a:t>
            </a:r>
            <a:r>
              <a:rPr lang="fr-FR" sz="1900" b="1" u="none" strike="noStrike" kern="1600" dirty="0" err="1">
                <a:effectLst/>
              </a:rPr>
              <a:t>travailleur·euse</a:t>
            </a:r>
            <a:r>
              <a:rPr lang="fr-FR" sz="1900" b="1" u="none" strike="noStrike" kern="1600" dirty="0">
                <a:effectLst/>
              </a:rPr>
              <a:t>. </a:t>
            </a:r>
          </a:p>
          <a:p>
            <a:pPr marL="0" indent="0">
              <a:lnSpc>
                <a:spcPct val="100000"/>
              </a:lnSpc>
              <a:spcBef>
                <a:spcPts val="0"/>
              </a:spcBef>
              <a:buNone/>
            </a:pPr>
            <a:br>
              <a:rPr lang="fr-FR" sz="1900" b="1" u="none" strike="noStrike" kern="1600" dirty="0">
                <a:effectLst/>
              </a:rPr>
            </a:br>
            <a:r>
              <a:rPr lang="fr-FR" sz="1900" b="1" u="none" strike="noStrike" kern="1600" dirty="0">
                <a:effectLst/>
              </a:rPr>
              <a:t>Les procédures formelles prévues par le Fonds doivent être scrupuleusement respectées. </a:t>
            </a:r>
            <a:endParaRPr lang="fr-BE" sz="1900" b="1" u="sng" kern="1600" dirty="0">
              <a:effectLst/>
            </a:endParaRPr>
          </a:p>
          <a:p>
            <a:pPr marL="0" indent="0" algn="just">
              <a:lnSpc>
                <a:spcPct val="100000"/>
              </a:lnSpc>
              <a:spcBef>
                <a:spcPts val="0"/>
              </a:spcBef>
              <a:buNone/>
            </a:pPr>
            <a:endParaRPr lang="fr-BE" sz="1900" dirty="0">
              <a:effectLst/>
              <a:ea typeface="Times New Roman" panose="02020603050405020304" pitchFamily="18" charset="0"/>
            </a:endParaRPr>
          </a:p>
          <a:p>
            <a:pPr marL="0" indent="0" algn="just">
              <a:lnSpc>
                <a:spcPct val="100000"/>
              </a:lnSpc>
              <a:spcBef>
                <a:spcPts val="0"/>
              </a:spcBef>
              <a:buNone/>
            </a:pPr>
            <a:r>
              <a:rPr lang="fr-FR" sz="1900" u="sng" kern="1600" dirty="0">
                <a:effectLst/>
                <a:ea typeface="Times New Roman" panose="02020603050405020304" pitchFamily="18" charset="0"/>
              </a:rPr>
              <a:t>Remarque : </a:t>
            </a:r>
            <a:endParaRPr lang="fr-BE" sz="1900" kern="1600" dirty="0">
              <a:effectLst/>
              <a:ea typeface="Times New Roman" panose="02020603050405020304" pitchFamily="18" charset="0"/>
            </a:endParaRPr>
          </a:p>
          <a:p>
            <a:pPr marL="0" indent="0" algn="just">
              <a:lnSpc>
                <a:spcPct val="100000"/>
              </a:lnSpc>
              <a:spcBef>
                <a:spcPts val="0"/>
              </a:spcBef>
              <a:buNone/>
            </a:pPr>
            <a:r>
              <a:rPr lang="fr-FR" sz="1900" kern="1600" dirty="0">
                <a:effectLst/>
                <a:ea typeface="Times New Roman" panose="02020603050405020304" pitchFamily="18" charset="0"/>
              </a:rPr>
              <a:t>Les manquements suivants </a:t>
            </a:r>
            <a:r>
              <a:rPr lang="fr-FR" sz="1900" b="1" kern="1600" dirty="0">
                <a:effectLst/>
                <a:ea typeface="Times New Roman" panose="02020603050405020304" pitchFamily="18" charset="0"/>
              </a:rPr>
              <a:t>peuvent faire l’objet de sanctions allant </a:t>
            </a:r>
            <a:r>
              <a:rPr lang="fr-FR" sz="1900" b="1" u="sng" kern="1600" dirty="0">
                <a:effectLst/>
                <a:ea typeface="Times New Roman" panose="02020603050405020304" pitchFamily="18" charset="0"/>
              </a:rPr>
              <a:t>jusqu’au retrait de la subvention</a:t>
            </a:r>
            <a:r>
              <a:rPr lang="fr-FR" sz="1900" u="sng" kern="1600" dirty="0">
                <a:effectLst/>
                <a:ea typeface="Times New Roman" panose="02020603050405020304" pitchFamily="18" charset="0"/>
              </a:rPr>
              <a:t> </a:t>
            </a:r>
            <a:r>
              <a:rPr lang="fr-FR" sz="1900" kern="1600" dirty="0">
                <a:effectLst/>
                <a:ea typeface="Times New Roman" panose="02020603050405020304" pitchFamily="18" charset="0"/>
              </a:rPr>
              <a:t>: </a:t>
            </a:r>
            <a:endParaRPr lang="fr-BE" sz="1900" kern="1600" dirty="0">
              <a:effectLst/>
              <a:ea typeface="Times New Roman" panose="02020603050405020304" pitchFamily="18" charset="0"/>
            </a:endParaRPr>
          </a:p>
          <a:p>
            <a:pPr marL="342900" lvl="0" indent="-342900" algn="just">
              <a:lnSpc>
                <a:spcPct val="100000"/>
              </a:lnSpc>
              <a:spcBef>
                <a:spcPts val="0"/>
              </a:spcBef>
              <a:buFont typeface="Symbol" panose="05050102010706020507" pitchFamily="18" charset="2"/>
              <a:buChar char=""/>
            </a:pPr>
            <a:r>
              <a:rPr lang="fr-FR" sz="1900" kern="1600" dirty="0">
                <a:effectLst/>
                <a:ea typeface="Times New Roman" panose="02020603050405020304" pitchFamily="18" charset="0"/>
              </a:rPr>
              <a:t>Les déclarations inexactes</a:t>
            </a:r>
            <a:endParaRPr lang="fr-BE" sz="1900" kern="1600" dirty="0">
              <a:effectLst/>
              <a:ea typeface="Times New Roman" panose="02020603050405020304" pitchFamily="18" charset="0"/>
            </a:endParaRPr>
          </a:p>
          <a:p>
            <a:pPr marL="342900" lvl="0" indent="-342900" algn="just">
              <a:lnSpc>
                <a:spcPct val="100000"/>
              </a:lnSpc>
              <a:spcBef>
                <a:spcPts val="0"/>
              </a:spcBef>
              <a:buFont typeface="Symbol" panose="05050102010706020507" pitchFamily="18" charset="2"/>
              <a:buChar char=""/>
            </a:pPr>
            <a:r>
              <a:rPr lang="fr-FR" sz="1900" kern="1600" dirty="0">
                <a:effectLst/>
                <a:ea typeface="Times New Roman" panose="02020603050405020304" pitchFamily="18" charset="0"/>
              </a:rPr>
              <a:t>L’absence de réponse aux demandes d’informations du Fonds</a:t>
            </a:r>
            <a:endParaRPr lang="fr-BE" sz="1900" kern="1600" dirty="0">
              <a:effectLst/>
              <a:ea typeface="Times New Roman" panose="02020603050405020304" pitchFamily="18" charset="0"/>
            </a:endParaRPr>
          </a:p>
          <a:p>
            <a:pPr marL="342900" lvl="0" indent="-342900" algn="just">
              <a:lnSpc>
                <a:spcPct val="100000"/>
              </a:lnSpc>
              <a:spcBef>
                <a:spcPts val="0"/>
              </a:spcBef>
              <a:buFont typeface="Symbol" panose="05050102010706020507" pitchFamily="18" charset="2"/>
              <a:buChar char=""/>
            </a:pPr>
            <a:r>
              <a:rPr lang="fr-FR" sz="1900" kern="1600" dirty="0">
                <a:effectLst/>
                <a:ea typeface="Times New Roman" panose="02020603050405020304" pitchFamily="18" charset="0"/>
              </a:rPr>
              <a:t>Le non-respect des délais imposés par le Fonds</a:t>
            </a:r>
            <a:endParaRPr lang="fr-BE" sz="1900" kern="1600" dirty="0">
              <a:ea typeface="Times New Roman" panose="02020603050405020304" pitchFamily="18" charset="0"/>
            </a:endParaRPr>
          </a:p>
          <a:p>
            <a:pPr marL="342900" lvl="0" indent="-342900" algn="just">
              <a:lnSpc>
                <a:spcPct val="100000"/>
              </a:lnSpc>
              <a:spcBef>
                <a:spcPts val="0"/>
              </a:spcBef>
              <a:buFont typeface="Symbol" panose="05050102010706020507" pitchFamily="18" charset="2"/>
              <a:buChar char=""/>
            </a:pPr>
            <a:r>
              <a:rPr lang="fr-FR" sz="1900" kern="1600" dirty="0">
                <a:effectLst/>
                <a:ea typeface="Times New Roman" panose="02020603050405020304" pitchFamily="18" charset="0"/>
              </a:rPr>
              <a:t>Les fraudes</a:t>
            </a:r>
            <a:endParaRPr lang="fr-BE" sz="1900" dirty="0"/>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4823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06DC727-9F25-8BAF-2860-6361B0EC404C}"/>
              </a:ext>
            </a:extLst>
          </p:cNvPr>
          <p:cNvSpPr>
            <a:spLocks noGrp="1"/>
          </p:cNvSpPr>
          <p:nvPr>
            <p:ph idx="1"/>
          </p:nvPr>
        </p:nvSpPr>
        <p:spPr/>
        <p:txBody>
          <a:bodyPr>
            <a:normAutofit/>
          </a:bodyPr>
          <a:lstStyle/>
          <a:p>
            <a:pPr marL="0" indent="0" algn="just">
              <a:lnSpc>
                <a:spcPct val="100000"/>
              </a:lnSpc>
              <a:spcBef>
                <a:spcPts val="0"/>
              </a:spcBef>
              <a:buNone/>
            </a:pPr>
            <a:r>
              <a:rPr lang="fr-BE" sz="1900" b="1" u="sng" dirty="0">
                <a:effectLst/>
                <a:ea typeface="Times New Roman" panose="02020603050405020304" pitchFamily="18" charset="0"/>
              </a:rPr>
              <a:t>Les documents à transmettre:</a:t>
            </a:r>
          </a:p>
          <a:p>
            <a:pPr marL="0" indent="0" algn="just">
              <a:lnSpc>
                <a:spcPct val="100000"/>
              </a:lnSpc>
              <a:spcBef>
                <a:spcPts val="0"/>
              </a:spcBef>
              <a:buNone/>
            </a:pPr>
            <a:endParaRPr lang="fr-BE" sz="1900" b="1" u="sng" dirty="0">
              <a:effectLst/>
              <a:ea typeface="Times New Roman" panose="02020603050405020304" pitchFamily="18" charset="0"/>
            </a:endParaRPr>
          </a:p>
          <a:p>
            <a:pPr marL="800100" lvl="1" indent="-342900" algn="just">
              <a:lnSpc>
                <a:spcPct val="100000"/>
              </a:lnSpc>
              <a:spcBef>
                <a:spcPts val="0"/>
              </a:spcBef>
              <a:buFont typeface="Symbol" panose="05050102010706020507" pitchFamily="18" charset="2"/>
              <a:buChar char=""/>
              <a:tabLst>
                <a:tab pos="457200" algn="l"/>
              </a:tabLst>
            </a:pPr>
            <a:r>
              <a:rPr lang="fr-BE" sz="1900" kern="0" dirty="0">
                <a:effectLst/>
                <a:ea typeface="Times New Roman" panose="02020603050405020304" pitchFamily="18" charset="0"/>
              </a:rPr>
              <a:t>Fiche d'identification au Maribel Social (001)</a:t>
            </a:r>
            <a:endParaRPr lang="fr-BE" sz="1900" kern="1600" dirty="0">
              <a:effectLst/>
              <a:ea typeface="Times New Roman" panose="02020603050405020304" pitchFamily="18" charset="0"/>
            </a:endParaRPr>
          </a:p>
          <a:p>
            <a:pPr marL="800100" lvl="1" indent="-342900" algn="just">
              <a:lnSpc>
                <a:spcPct val="100000"/>
              </a:lnSpc>
              <a:spcBef>
                <a:spcPts val="0"/>
              </a:spcBef>
              <a:buFont typeface="Symbol" panose="05050102010706020507" pitchFamily="18" charset="2"/>
              <a:buChar char=""/>
            </a:pPr>
            <a:r>
              <a:rPr lang="fr-FR" sz="1900" kern="1600" dirty="0">
                <a:effectLst/>
                <a:ea typeface="Times New Roman" panose="02020603050405020304" pitchFamily="18" charset="0"/>
              </a:rPr>
              <a:t>Copie du contrat de travail</a:t>
            </a:r>
            <a:endParaRPr lang="fr-BE" sz="1900" kern="1600" dirty="0">
              <a:effectLst/>
              <a:ea typeface="Times New Roman" panose="02020603050405020304" pitchFamily="18" charset="0"/>
            </a:endParaRPr>
          </a:p>
          <a:p>
            <a:pPr marL="800100" lvl="1" indent="-342900">
              <a:lnSpc>
                <a:spcPct val="100000"/>
              </a:lnSpc>
              <a:spcBef>
                <a:spcPts val="0"/>
              </a:spcBef>
              <a:buFont typeface="Symbol" panose="05050102010706020507" pitchFamily="18" charset="2"/>
              <a:buChar char=""/>
            </a:pPr>
            <a:r>
              <a:rPr lang="fr-BE" sz="1900" kern="0" dirty="0">
                <a:effectLst/>
                <a:ea typeface="Times New Roman" panose="02020603050405020304" pitchFamily="18" charset="0"/>
              </a:rPr>
              <a:t>Formulaire concernant le double financement (002) </a:t>
            </a:r>
            <a:br>
              <a:rPr lang="fr-BE" sz="1900" kern="0" dirty="0">
                <a:effectLst/>
                <a:ea typeface="Times New Roman" panose="02020603050405020304" pitchFamily="18" charset="0"/>
              </a:rPr>
            </a:br>
            <a:r>
              <a:rPr lang="fr-FR" sz="1900" kern="1600" dirty="0">
                <a:effectLst/>
                <a:ea typeface="Times New Roman" panose="02020603050405020304" pitchFamily="18" charset="0"/>
              </a:rPr>
              <a:t>(Extranet – F12)</a:t>
            </a:r>
          </a:p>
          <a:p>
            <a:pPr marL="800100" lvl="1" indent="-342900">
              <a:lnSpc>
                <a:spcPct val="100000"/>
              </a:lnSpc>
              <a:spcBef>
                <a:spcPts val="0"/>
              </a:spcBef>
              <a:buFont typeface="Symbol" panose="05050102010706020507" pitchFamily="18" charset="2"/>
              <a:buChar char=""/>
            </a:pPr>
            <a:r>
              <a:rPr lang="fr-BE" sz="1900" kern="0" dirty="0">
                <a:ea typeface="Times New Roman" panose="02020603050405020304" pitchFamily="18" charset="0"/>
              </a:rPr>
              <a:t>Un RIB bancaire</a:t>
            </a:r>
          </a:p>
          <a:p>
            <a:pPr marL="457200" lvl="1" indent="0" algn="just">
              <a:lnSpc>
                <a:spcPct val="100000"/>
              </a:lnSpc>
              <a:spcBef>
                <a:spcPts val="0"/>
              </a:spcBef>
              <a:buNone/>
            </a:pPr>
            <a:endParaRPr lang="fr-BE" sz="1900" dirty="0">
              <a:effectLst/>
              <a:ea typeface="Times New Roman" panose="02020603050405020304" pitchFamily="18" charset="0"/>
            </a:endParaRPr>
          </a:p>
          <a:p>
            <a:pPr marL="342900" lvl="0" indent="-342900" algn="just">
              <a:lnSpc>
                <a:spcPct val="100000"/>
              </a:lnSpc>
              <a:spcBef>
                <a:spcPts val="0"/>
              </a:spcBef>
              <a:buFont typeface="Wingdings 3" panose="05040102010807070707" pitchFamily="18" charset="2"/>
              <a:buChar char="9"/>
            </a:pPr>
            <a:r>
              <a:rPr lang="fr-BE" sz="1900" b="1" dirty="0">
                <a:effectLst/>
                <a:ea typeface="Times New Roman" panose="02020603050405020304" pitchFamily="18" charset="0"/>
              </a:rPr>
              <a:t>Les documents doivent être envoyés au Fonds dans les 15 jours au plus tard qui suivent la prise d’effet du contrat de travail.</a:t>
            </a:r>
          </a:p>
          <a:p>
            <a:pPr marL="342900" lvl="0" indent="-342900" algn="just">
              <a:lnSpc>
                <a:spcPct val="100000"/>
              </a:lnSpc>
              <a:spcBef>
                <a:spcPts val="0"/>
              </a:spcBef>
              <a:buFont typeface="Wingdings 3" panose="05040102010807070707" pitchFamily="18" charset="2"/>
              <a:buChar char="9"/>
            </a:pPr>
            <a:r>
              <a:rPr lang="fr-BE" sz="1900" b="1" dirty="0">
                <a:ea typeface="Times New Roman" panose="02020603050405020304" pitchFamily="18" charset="0"/>
              </a:rPr>
              <a:t>N’oubliez pas de prévenir votre secrétariat social afin de déclarer le </a:t>
            </a:r>
            <a:r>
              <a:rPr lang="fr-BE" sz="1900" b="1" dirty="0" err="1">
                <a:ea typeface="Times New Roman" panose="02020603050405020304" pitchFamily="18" charset="0"/>
              </a:rPr>
              <a:t>Qbis</a:t>
            </a:r>
            <a:r>
              <a:rPr lang="fr-BE" sz="1900" b="1" dirty="0">
                <a:ea typeface="Times New Roman" panose="02020603050405020304" pitchFamily="18" charset="0"/>
              </a:rPr>
              <a:t> relatif au nouvel engagement</a:t>
            </a:r>
            <a:endParaRPr lang="fr-BE" sz="1900" dirty="0">
              <a:effectLst/>
              <a:ea typeface="Times New Roman" panose="02020603050405020304" pitchFamily="18" charset="0"/>
            </a:endParaRPr>
          </a:p>
          <a:p>
            <a:pPr marL="0" indent="0" algn="just">
              <a:buNone/>
            </a:pPr>
            <a:endParaRPr lang="fr-BE" dirty="0"/>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
        <p:nvSpPr>
          <p:cNvPr id="8" name="Rectangle : coins arrondis 7">
            <a:extLst>
              <a:ext uri="{FF2B5EF4-FFF2-40B4-BE49-F238E27FC236}">
                <a16:creationId xmlns:a16="http://schemas.microsoft.com/office/drawing/2014/main" id="{AE051BD6-881D-DB58-DAA8-E22E6088A7F2}"/>
              </a:ext>
            </a:extLst>
          </p:cNvPr>
          <p:cNvSpPr/>
          <p:nvPr/>
        </p:nvSpPr>
        <p:spPr>
          <a:xfrm>
            <a:off x="838199" y="293299"/>
            <a:ext cx="10515599" cy="12214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indent="-228600"/>
            <a:r>
              <a:rPr lang="fr-BE" sz="3200" b="1" kern="1600" dirty="0">
                <a:effectLst/>
                <a:ea typeface="Times New Roman" panose="02020603050405020304" pitchFamily="18" charset="0"/>
              </a:rPr>
              <a:t>Mon institution bénéficie d’un nouvel octroi de poste</a:t>
            </a:r>
            <a:endParaRPr lang="fr-BE" sz="3200" kern="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84970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06DC727-9F25-8BAF-2860-6361B0EC404C}"/>
              </a:ext>
            </a:extLst>
          </p:cNvPr>
          <p:cNvSpPr>
            <a:spLocks noGrp="1"/>
          </p:cNvSpPr>
          <p:nvPr>
            <p:ph idx="1"/>
          </p:nvPr>
        </p:nvSpPr>
        <p:spPr>
          <a:xfrm>
            <a:off x="838200" y="3226281"/>
            <a:ext cx="10515600" cy="3510420"/>
          </a:xfrm>
        </p:spPr>
        <p:txBody>
          <a:bodyPr>
            <a:normAutofit/>
          </a:bodyPr>
          <a:lstStyle/>
          <a:p>
            <a:pPr marL="0" indent="0" algn="just">
              <a:lnSpc>
                <a:spcPct val="100000"/>
              </a:lnSpc>
              <a:spcBef>
                <a:spcPts val="0"/>
              </a:spcBef>
              <a:buNone/>
            </a:pPr>
            <a:r>
              <a:rPr lang="fr-BE" sz="1900" b="1" u="sng" dirty="0">
                <a:effectLst/>
                <a:ea typeface="Times New Roman" panose="02020603050405020304" pitchFamily="18" charset="0"/>
              </a:rPr>
              <a:t>Le document à transmettre:</a:t>
            </a:r>
          </a:p>
          <a:p>
            <a:pPr marL="0" indent="0" algn="just">
              <a:lnSpc>
                <a:spcPct val="100000"/>
              </a:lnSpc>
              <a:spcBef>
                <a:spcPts val="0"/>
              </a:spcBef>
              <a:buNone/>
            </a:pPr>
            <a:endParaRPr lang="fr-BE" sz="1900" b="1" u="sng" dirty="0">
              <a:effectLst/>
              <a:ea typeface="Times New Roman" panose="02020603050405020304" pitchFamily="18" charset="0"/>
            </a:endParaRPr>
          </a:p>
          <a:p>
            <a:pPr marL="800100" lvl="1" indent="-342900">
              <a:lnSpc>
                <a:spcPct val="100000"/>
              </a:lnSpc>
              <a:spcBef>
                <a:spcPts val="0"/>
              </a:spcBef>
              <a:buFont typeface="Symbol" panose="05050102010706020507" pitchFamily="18" charset="2"/>
              <a:buChar char=""/>
              <a:tabLst>
                <a:tab pos="457200" algn="l"/>
              </a:tabLst>
            </a:pPr>
            <a:r>
              <a:rPr lang="fr-BE" sz="1900" kern="0" dirty="0">
                <a:effectLst/>
                <a:ea typeface="Times New Roman" panose="02020603050405020304" pitchFamily="18" charset="0"/>
              </a:rPr>
              <a:t>Formulaire de suspension de contrat (005)</a:t>
            </a:r>
            <a:br>
              <a:rPr lang="fr-BE" sz="1900" kern="0" dirty="0">
                <a:effectLst/>
                <a:ea typeface="Times New Roman" panose="02020603050405020304" pitchFamily="18" charset="0"/>
              </a:rPr>
            </a:br>
            <a:r>
              <a:rPr lang="fr-FR" sz="1900" dirty="0">
                <a:ea typeface="Times New Roman" panose="02020603050405020304" pitchFamily="18" charset="0"/>
              </a:rPr>
              <a:t>(Extranet - F10)</a:t>
            </a:r>
            <a:endParaRPr lang="fr-BE" sz="1900" kern="1600" dirty="0">
              <a:effectLst/>
              <a:ea typeface="Times New Roman" panose="02020603050405020304" pitchFamily="18" charset="0"/>
            </a:endParaRPr>
          </a:p>
          <a:p>
            <a:pPr marL="457200" lvl="1" indent="0" algn="just">
              <a:lnSpc>
                <a:spcPct val="100000"/>
              </a:lnSpc>
              <a:spcBef>
                <a:spcPts val="0"/>
              </a:spcBef>
              <a:buNone/>
            </a:pPr>
            <a:endParaRPr lang="fr-BE" sz="1900" dirty="0">
              <a:effectLst/>
              <a:ea typeface="Times New Roman" panose="02020603050405020304" pitchFamily="18" charset="0"/>
            </a:endParaRPr>
          </a:p>
          <a:p>
            <a:pPr marL="342900" lvl="0" indent="-342900" algn="just">
              <a:lnSpc>
                <a:spcPct val="100000"/>
              </a:lnSpc>
              <a:spcBef>
                <a:spcPts val="0"/>
              </a:spcBef>
              <a:buFont typeface="Wingdings 3" panose="05040102010807070707" pitchFamily="18" charset="2"/>
              <a:buChar char="9"/>
            </a:pPr>
            <a:r>
              <a:rPr lang="fr-BE" sz="1900" b="1" dirty="0">
                <a:effectLst/>
                <a:ea typeface="Times New Roman" panose="02020603050405020304" pitchFamily="18" charset="0"/>
              </a:rPr>
              <a:t>Le formulaire doit être envoyé au Fonds dans les 15 jours au plus tard qui suivent la suspension du contrat de travail.</a:t>
            </a:r>
          </a:p>
          <a:p>
            <a:pPr marL="342900" lvl="0" indent="-342900" algn="just">
              <a:lnSpc>
                <a:spcPct val="100000"/>
              </a:lnSpc>
              <a:spcBef>
                <a:spcPts val="0"/>
              </a:spcBef>
              <a:buFont typeface="Wingdings 3" panose="05040102010807070707" pitchFamily="18" charset="2"/>
              <a:buChar char="9"/>
            </a:pPr>
            <a:r>
              <a:rPr lang="fr-BE" sz="1900" b="1" dirty="0">
                <a:effectLst/>
                <a:ea typeface="Times New Roman" panose="02020603050405020304" pitchFamily="18" charset="0"/>
              </a:rPr>
              <a:t>Vous avez 6 mois maximum pour remplacer </a:t>
            </a:r>
            <a:r>
              <a:rPr lang="fr-BE" sz="1900" b="1" dirty="0" err="1">
                <a:effectLst/>
                <a:ea typeface="Times New Roman" panose="02020603050405020304" pitchFamily="18" charset="0"/>
              </a:rPr>
              <a:t>le·la</a:t>
            </a:r>
            <a:r>
              <a:rPr lang="fr-BE" sz="1900" b="1" dirty="0">
                <a:effectLst/>
                <a:ea typeface="Times New Roman" panose="02020603050405020304" pitchFamily="18" charset="0"/>
              </a:rPr>
              <a:t> </a:t>
            </a:r>
            <a:r>
              <a:rPr lang="fr-BE" sz="1900" b="1" dirty="0" err="1">
                <a:effectLst/>
                <a:ea typeface="Times New Roman" panose="02020603050405020304" pitchFamily="18" charset="0"/>
              </a:rPr>
              <a:t>travailleur·euse</a:t>
            </a:r>
            <a:endParaRPr lang="fr-BE" sz="1900" b="1" dirty="0">
              <a:effectLst/>
              <a:ea typeface="Times New Roman" panose="02020603050405020304" pitchFamily="18" charset="0"/>
            </a:endParaRPr>
          </a:p>
          <a:p>
            <a:pPr marL="0" indent="0" algn="just">
              <a:buNone/>
            </a:pPr>
            <a:br>
              <a:rPr lang="fr-FR" sz="2000" dirty="0">
                <a:latin typeface="Calibri" panose="020F0502020204030204" pitchFamily="34" charset="0"/>
                <a:ea typeface="Times New Roman" panose="02020603050405020304" pitchFamily="18" charset="0"/>
              </a:rPr>
            </a:br>
            <a:r>
              <a:rPr lang="fr-FR" sz="2000" dirty="0">
                <a:latin typeface="Calibri" panose="020F0502020204030204" pitchFamily="34" charset="0"/>
                <a:ea typeface="Times New Roman" panose="02020603050405020304" pitchFamily="18" charset="0"/>
              </a:rPr>
              <a:t>Pour un crédit temps d’1/5, le poste ne doit pas obligatoirement être remplacé et peut rester vacant.</a:t>
            </a:r>
          </a:p>
          <a:p>
            <a:pPr marL="342900" lvl="0" indent="-342900" algn="just">
              <a:lnSpc>
                <a:spcPct val="100000"/>
              </a:lnSpc>
              <a:spcBef>
                <a:spcPts val="0"/>
              </a:spcBef>
              <a:buFont typeface="Wingdings 3" panose="05040102010807070707" pitchFamily="18" charset="2"/>
              <a:buChar char="9"/>
            </a:pPr>
            <a:endParaRPr lang="fr-BE" sz="1900" b="1" dirty="0">
              <a:effectLst/>
              <a:ea typeface="Times New Roman" panose="02020603050405020304" pitchFamily="18" charset="0"/>
            </a:endParaRPr>
          </a:p>
          <a:p>
            <a:pPr marL="0" indent="0" algn="just">
              <a:buNone/>
            </a:pPr>
            <a:endParaRPr lang="fr-BE" dirty="0"/>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
        <p:nvSpPr>
          <p:cNvPr id="8" name="Rectangle : coins arrondis 7">
            <a:extLst>
              <a:ext uri="{FF2B5EF4-FFF2-40B4-BE49-F238E27FC236}">
                <a16:creationId xmlns:a16="http://schemas.microsoft.com/office/drawing/2014/main" id="{AE051BD6-881D-DB58-DAA8-E22E6088A7F2}"/>
              </a:ext>
            </a:extLst>
          </p:cNvPr>
          <p:cNvSpPr/>
          <p:nvPr/>
        </p:nvSpPr>
        <p:spPr>
          <a:xfrm>
            <a:off x="838199" y="293299"/>
            <a:ext cx="10515599" cy="12214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indent="-228600"/>
            <a:r>
              <a:rPr lang="fr-BE" sz="3200" b="1" dirty="0" err="1">
                <a:effectLst/>
              </a:rPr>
              <a:t>Mon·ma</a:t>
            </a:r>
            <a:r>
              <a:rPr lang="fr-BE" sz="3200" b="1" dirty="0">
                <a:effectLst/>
              </a:rPr>
              <a:t> </a:t>
            </a:r>
            <a:r>
              <a:rPr lang="fr-BE" sz="3200" b="1" dirty="0" err="1">
                <a:effectLst/>
              </a:rPr>
              <a:t>travailleur·euse</a:t>
            </a:r>
            <a:r>
              <a:rPr lang="fr-BE" sz="3200" b="1" dirty="0">
                <a:effectLst/>
              </a:rPr>
              <a:t> </a:t>
            </a:r>
            <a:r>
              <a:rPr lang="fr-BE" sz="3200" b="1" kern="1600" dirty="0">
                <a:effectLst/>
                <a:ea typeface="Times New Roman" panose="02020603050405020304" pitchFamily="18" charset="0"/>
              </a:rPr>
              <a:t>suspend son contrat </a:t>
            </a:r>
            <a:endParaRPr lang="fr-BE" sz="2000" kern="1600" dirty="0">
              <a:solidFill>
                <a:schemeClr val="tx1"/>
              </a:solidFill>
              <a:effectLst/>
              <a:latin typeface="Times New Roman" panose="02020603050405020304" pitchFamily="18" charset="0"/>
              <a:ea typeface="Times New Roman" panose="02020603050405020304" pitchFamily="18" charset="0"/>
            </a:endParaRPr>
          </a:p>
        </p:txBody>
      </p:sp>
      <p:graphicFrame>
        <p:nvGraphicFramePr>
          <p:cNvPr id="6" name="Tableau 5">
            <a:extLst>
              <a:ext uri="{FF2B5EF4-FFF2-40B4-BE49-F238E27FC236}">
                <a16:creationId xmlns:a16="http://schemas.microsoft.com/office/drawing/2014/main" id="{778EC128-F652-8C28-853C-5A65A3FB5F73}"/>
              </a:ext>
            </a:extLst>
          </p:cNvPr>
          <p:cNvGraphicFramePr>
            <a:graphicFrameLocks noGrp="1"/>
          </p:cNvGraphicFramePr>
          <p:nvPr>
            <p:extLst>
              <p:ext uri="{D42A27DB-BD31-4B8C-83A1-F6EECF244321}">
                <p14:modId xmlns:p14="http://schemas.microsoft.com/office/powerpoint/2010/main" val="87143761"/>
              </p:ext>
            </p:extLst>
          </p:nvPr>
        </p:nvGraphicFramePr>
        <p:xfrm>
          <a:off x="901936" y="1722753"/>
          <a:ext cx="8128000" cy="13817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942124274"/>
                    </a:ext>
                  </a:extLst>
                </a:gridCol>
                <a:gridCol w="4064000">
                  <a:extLst>
                    <a:ext uri="{9D8B030D-6E8A-4147-A177-3AD203B41FA5}">
                      <a16:colId xmlns:a16="http://schemas.microsoft.com/office/drawing/2014/main" val="872928269"/>
                    </a:ext>
                  </a:extLst>
                </a:gridCol>
              </a:tblGrid>
              <a:tr h="370840">
                <a:tc>
                  <a:txBody>
                    <a:bodyPr/>
                    <a:lstStyle/>
                    <a:p>
                      <a:r>
                        <a:rPr lang="fr-BE" sz="1800" b="1" u="sng" kern="1600" dirty="0">
                          <a:solidFill>
                            <a:schemeClr val="tx1"/>
                          </a:solidFill>
                          <a:effectLst/>
                          <a:ea typeface="Times New Roman" panose="02020603050405020304" pitchFamily="18" charset="0"/>
                        </a:rPr>
                        <a:t>Quelles situations</a:t>
                      </a:r>
                      <a:r>
                        <a:rPr lang="fr-BE" sz="1800" b="1" u="none" kern="1600" dirty="0">
                          <a:solidFill>
                            <a:schemeClr val="tx1"/>
                          </a:solidFill>
                          <a:effectLst/>
                          <a:ea typeface="Times New Roman" panose="02020603050405020304" pitchFamily="18" charset="0"/>
                        </a:rPr>
                        <a:t> ?</a:t>
                      </a:r>
                    </a:p>
                    <a:p>
                      <a:r>
                        <a:rPr lang="fr-BE" sz="1800" b="1" kern="1600" dirty="0">
                          <a:solidFill>
                            <a:schemeClr val="tx1"/>
                          </a:solidFill>
                          <a:effectLst/>
                          <a:ea typeface="Times New Roman" panose="02020603050405020304" pitchFamily="18" charset="0"/>
                        </a:rPr>
                        <a:t>→ Maladie	</a:t>
                      </a:r>
                      <a:endParaRPr lang="fr-BE"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BE" sz="1800" b="1" kern="1600" dirty="0">
                        <a:solidFill>
                          <a:schemeClr val="tx1"/>
                        </a:solidFill>
                        <a:effectLst/>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BE" sz="1800" b="1" kern="1600" dirty="0">
                          <a:solidFill>
                            <a:schemeClr val="tx1"/>
                          </a:solidFill>
                          <a:effectLst/>
                          <a:ea typeface="Times New Roman" panose="02020603050405020304" pitchFamily="18" charset="0"/>
                        </a:rPr>
                        <a:t>→ Congé sans solde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741639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BE" sz="1800" b="1" kern="1600" dirty="0">
                          <a:solidFill>
                            <a:schemeClr val="tx1"/>
                          </a:solidFill>
                          <a:effectLst/>
                          <a:ea typeface="Times New Roman" panose="02020603050405020304" pitchFamily="18" charset="0"/>
                        </a:rPr>
                        <a:t>→ Congé de maternité/paternité</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BE" sz="1800" b="1" kern="1600" dirty="0">
                          <a:solidFill>
                            <a:schemeClr val="tx1"/>
                          </a:solidFill>
                          <a:effectLst/>
                          <a:ea typeface="Times New Roman" panose="02020603050405020304" pitchFamily="18" charset="0"/>
                        </a:rPr>
                        <a:t>→ Chômage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311877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BE" sz="1800" b="1" kern="1600" dirty="0">
                          <a:solidFill>
                            <a:schemeClr val="tx1"/>
                          </a:solidFill>
                          <a:effectLst/>
                          <a:ea typeface="Times New Roman" panose="02020603050405020304" pitchFamily="18" charset="0"/>
                        </a:rPr>
                        <a:t>→ Crédit-temps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BE" sz="1800" b="1" kern="1600" dirty="0">
                          <a:solidFill>
                            <a:schemeClr val="tx1"/>
                          </a:solidFill>
                          <a:effectLst/>
                          <a:ea typeface="Times New Roman" panose="02020603050405020304" pitchFamily="18" charset="0"/>
                        </a:rPr>
                        <a:t>→ Autres</a:t>
                      </a:r>
                      <a:endParaRPr lang="fr-BE"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71113890"/>
                  </a:ext>
                </a:extLst>
              </a:tr>
            </a:tbl>
          </a:graphicData>
        </a:graphic>
      </p:graphicFrame>
    </p:spTree>
    <p:extLst>
      <p:ext uri="{BB962C8B-B14F-4D97-AF65-F5344CB8AC3E}">
        <p14:creationId xmlns:p14="http://schemas.microsoft.com/office/powerpoint/2010/main" val="2470250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06DC727-9F25-8BAF-2860-6361B0EC404C}"/>
              </a:ext>
            </a:extLst>
          </p:cNvPr>
          <p:cNvSpPr>
            <a:spLocks noGrp="1"/>
          </p:cNvSpPr>
          <p:nvPr>
            <p:ph idx="1"/>
          </p:nvPr>
        </p:nvSpPr>
        <p:spPr/>
        <p:txBody>
          <a:bodyPr>
            <a:normAutofit/>
          </a:bodyPr>
          <a:lstStyle/>
          <a:p>
            <a:pPr marL="0" indent="0" algn="just">
              <a:lnSpc>
                <a:spcPct val="100000"/>
              </a:lnSpc>
              <a:spcBef>
                <a:spcPts val="0"/>
              </a:spcBef>
              <a:buNone/>
            </a:pPr>
            <a:r>
              <a:rPr lang="fr-BE" sz="1900" b="1" u="sng" dirty="0">
                <a:effectLst/>
                <a:ea typeface="Times New Roman" panose="02020603050405020304" pitchFamily="18" charset="0"/>
              </a:rPr>
              <a:t>Le document à transmettre:</a:t>
            </a:r>
          </a:p>
          <a:p>
            <a:pPr marL="0" indent="0" algn="just">
              <a:lnSpc>
                <a:spcPct val="100000"/>
              </a:lnSpc>
              <a:spcBef>
                <a:spcPts val="0"/>
              </a:spcBef>
              <a:buNone/>
            </a:pPr>
            <a:endParaRPr lang="fr-BE" sz="1900" b="1" u="sng" dirty="0">
              <a:effectLst/>
              <a:ea typeface="Times New Roman" panose="02020603050405020304" pitchFamily="18" charset="0"/>
            </a:endParaRPr>
          </a:p>
          <a:p>
            <a:pPr marL="800100" lvl="1" indent="-342900">
              <a:lnSpc>
                <a:spcPct val="100000"/>
              </a:lnSpc>
              <a:spcBef>
                <a:spcPts val="0"/>
              </a:spcBef>
              <a:buFont typeface="Symbol" panose="05050102010706020507" pitchFamily="18" charset="2"/>
              <a:buChar char=""/>
              <a:tabLst>
                <a:tab pos="457200" algn="l"/>
              </a:tabLst>
            </a:pPr>
            <a:r>
              <a:rPr lang="fr-BE" sz="1900" kern="0" dirty="0">
                <a:effectLst/>
                <a:ea typeface="Times New Roman" panose="02020603050405020304" pitchFamily="18" charset="0"/>
              </a:rPr>
              <a:t>Formulaire de rupture de contrat (003)</a:t>
            </a:r>
            <a:br>
              <a:rPr lang="fr-BE" sz="1900" kern="0" dirty="0">
                <a:effectLst/>
                <a:ea typeface="Times New Roman" panose="02020603050405020304" pitchFamily="18" charset="0"/>
              </a:rPr>
            </a:br>
            <a:r>
              <a:rPr lang="fr-FR" sz="1900" dirty="0">
                <a:ea typeface="Times New Roman" panose="02020603050405020304" pitchFamily="18" charset="0"/>
              </a:rPr>
              <a:t>(Extranet - F10)</a:t>
            </a:r>
            <a:endParaRPr lang="fr-BE" sz="1900" kern="1600" dirty="0">
              <a:effectLst/>
              <a:ea typeface="Times New Roman" panose="02020603050405020304" pitchFamily="18" charset="0"/>
            </a:endParaRPr>
          </a:p>
          <a:p>
            <a:pPr marL="457200" lvl="1" indent="0" algn="just">
              <a:lnSpc>
                <a:spcPct val="100000"/>
              </a:lnSpc>
              <a:spcBef>
                <a:spcPts val="0"/>
              </a:spcBef>
              <a:buNone/>
            </a:pPr>
            <a:endParaRPr lang="fr-BE" sz="1900" dirty="0">
              <a:effectLst/>
              <a:ea typeface="Times New Roman" panose="02020603050405020304" pitchFamily="18" charset="0"/>
            </a:endParaRPr>
          </a:p>
          <a:p>
            <a:pPr marL="342900" lvl="0" indent="-342900" algn="just">
              <a:lnSpc>
                <a:spcPct val="100000"/>
              </a:lnSpc>
              <a:spcBef>
                <a:spcPts val="0"/>
              </a:spcBef>
              <a:buFont typeface="Wingdings 3" panose="05040102010807070707" pitchFamily="18" charset="2"/>
              <a:buChar char="9"/>
            </a:pPr>
            <a:r>
              <a:rPr lang="fr-BE" sz="1900" b="1" dirty="0">
                <a:effectLst/>
                <a:ea typeface="Times New Roman" panose="02020603050405020304" pitchFamily="18" charset="0"/>
              </a:rPr>
              <a:t>Le formulaire doit être envoyé au Fonds dans les 15 jours au plus tard qui suivent la rupture du contrat de travail.</a:t>
            </a:r>
          </a:p>
          <a:p>
            <a:pPr marL="342900" indent="-342900" algn="just">
              <a:lnSpc>
                <a:spcPct val="100000"/>
              </a:lnSpc>
              <a:spcBef>
                <a:spcPts val="0"/>
              </a:spcBef>
              <a:buFont typeface="Wingdings 3" panose="05040102010807070707" pitchFamily="18" charset="2"/>
              <a:buChar char="9"/>
            </a:pPr>
            <a:r>
              <a:rPr lang="fr-BE" sz="1900" b="1" dirty="0">
                <a:effectLst/>
                <a:ea typeface="Times New Roman" panose="02020603050405020304" pitchFamily="18" charset="0"/>
              </a:rPr>
              <a:t>Vous avez 6 mois maximum pour remplacer </a:t>
            </a:r>
            <a:r>
              <a:rPr lang="fr-BE" sz="1900" b="1" dirty="0" err="1">
                <a:effectLst/>
                <a:ea typeface="Times New Roman" panose="02020603050405020304" pitchFamily="18" charset="0"/>
              </a:rPr>
              <a:t>le·la</a:t>
            </a:r>
            <a:r>
              <a:rPr lang="fr-BE" sz="1900" b="1" dirty="0">
                <a:effectLst/>
                <a:ea typeface="Times New Roman" panose="02020603050405020304" pitchFamily="18" charset="0"/>
              </a:rPr>
              <a:t> </a:t>
            </a:r>
            <a:r>
              <a:rPr lang="fr-BE" sz="1900" b="1" dirty="0" err="1">
                <a:effectLst/>
                <a:ea typeface="Times New Roman" panose="02020603050405020304" pitchFamily="18" charset="0"/>
              </a:rPr>
              <a:t>travailleur·euse</a:t>
            </a:r>
            <a:endParaRPr lang="fr-BE" sz="1900" b="1" dirty="0">
              <a:effectLst/>
              <a:ea typeface="Times New Roman" panose="02020603050405020304" pitchFamily="18" charset="0"/>
            </a:endParaRPr>
          </a:p>
          <a:p>
            <a:pPr marL="342900" indent="-342900" algn="just">
              <a:lnSpc>
                <a:spcPct val="100000"/>
              </a:lnSpc>
              <a:spcBef>
                <a:spcPts val="0"/>
              </a:spcBef>
              <a:buFont typeface="Wingdings 3" panose="05040102010807070707" pitchFamily="18" charset="2"/>
              <a:buChar char="9"/>
            </a:pPr>
            <a:r>
              <a:rPr lang="fr-BE" sz="1900" b="1" dirty="0">
                <a:ea typeface="Times New Roman" panose="02020603050405020304" pitchFamily="18" charset="0"/>
              </a:rPr>
              <a:t>N’oubliez pas de prévenir votre secrétariat social afin de stopper le </a:t>
            </a:r>
            <a:r>
              <a:rPr lang="fr-BE" sz="1900" b="1" dirty="0" err="1">
                <a:ea typeface="Times New Roman" panose="02020603050405020304" pitchFamily="18" charset="0"/>
              </a:rPr>
              <a:t>Qbis</a:t>
            </a:r>
            <a:r>
              <a:rPr lang="fr-BE" sz="1900" b="1" dirty="0">
                <a:ea typeface="Times New Roman" panose="02020603050405020304" pitchFamily="18" charset="0"/>
              </a:rPr>
              <a:t> relatif </a:t>
            </a:r>
            <a:r>
              <a:rPr lang="fr-BE" sz="1900" b="1" dirty="0" err="1">
                <a:ea typeface="Times New Roman" panose="02020603050405020304" pitchFamily="18" charset="0"/>
              </a:rPr>
              <a:t>au·à</a:t>
            </a:r>
            <a:r>
              <a:rPr lang="fr-BE" sz="1900" b="1" dirty="0">
                <a:ea typeface="Times New Roman" panose="02020603050405020304" pitchFamily="18" charset="0"/>
              </a:rPr>
              <a:t> la </a:t>
            </a:r>
            <a:r>
              <a:rPr lang="fr-BE" sz="1900" b="1" dirty="0" err="1">
                <a:ea typeface="Times New Roman" panose="02020603050405020304" pitchFamily="18" charset="0"/>
              </a:rPr>
              <a:t>travailleur·euse</a:t>
            </a:r>
            <a:r>
              <a:rPr lang="fr-BE" sz="1900" b="1" dirty="0">
                <a:ea typeface="Times New Roman" panose="02020603050405020304" pitchFamily="18" charset="0"/>
              </a:rPr>
              <a:t> sortant</a:t>
            </a:r>
            <a:endParaRPr lang="fr-BE" sz="1900" dirty="0">
              <a:effectLst/>
              <a:ea typeface="Times New Roman" panose="02020603050405020304" pitchFamily="18" charset="0"/>
            </a:endParaRPr>
          </a:p>
          <a:p>
            <a:pPr marL="0" indent="0" algn="just">
              <a:buNone/>
            </a:pPr>
            <a:endParaRPr lang="fr-BE" dirty="0"/>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
        <p:nvSpPr>
          <p:cNvPr id="8" name="Rectangle : coins arrondis 7">
            <a:extLst>
              <a:ext uri="{FF2B5EF4-FFF2-40B4-BE49-F238E27FC236}">
                <a16:creationId xmlns:a16="http://schemas.microsoft.com/office/drawing/2014/main" id="{AE051BD6-881D-DB58-DAA8-E22E6088A7F2}"/>
              </a:ext>
            </a:extLst>
          </p:cNvPr>
          <p:cNvSpPr/>
          <p:nvPr/>
        </p:nvSpPr>
        <p:spPr>
          <a:xfrm>
            <a:off x="838199" y="293299"/>
            <a:ext cx="10515599" cy="12214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indent="-228600"/>
            <a:r>
              <a:rPr lang="fr-BE" sz="3200" b="1" dirty="0">
                <a:effectLst/>
              </a:rPr>
              <a:t>Le contrat de </a:t>
            </a:r>
            <a:r>
              <a:rPr lang="fr-BE" sz="3200" b="1" dirty="0" err="1">
                <a:effectLst/>
              </a:rPr>
              <a:t>mon·ma</a:t>
            </a:r>
            <a:r>
              <a:rPr lang="fr-BE" sz="3200" b="1" dirty="0">
                <a:effectLst/>
              </a:rPr>
              <a:t> </a:t>
            </a:r>
            <a:r>
              <a:rPr lang="fr-BE" sz="3200" b="1" dirty="0" err="1">
                <a:effectLst/>
              </a:rPr>
              <a:t>travailleur·euse</a:t>
            </a:r>
            <a:r>
              <a:rPr lang="fr-BE" sz="3200" b="1" dirty="0">
                <a:effectLst/>
              </a:rPr>
              <a:t> se </a:t>
            </a:r>
            <a:r>
              <a:rPr lang="fr-BE" sz="3200" b="1" kern="1600" dirty="0">
                <a:effectLst/>
                <a:ea typeface="Times New Roman" panose="02020603050405020304" pitchFamily="18" charset="0"/>
              </a:rPr>
              <a:t>termine</a:t>
            </a:r>
            <a:endParaRPr lang="fr-BE" sz="2000" kern="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45289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pic>
        <p:nvPicPr>
          <p:cNvPr id="1026" name="Picture 2" descr="Gestion du temps - Icônes entreprise gratuites">
            <a:extLst>
              <a:ext uri="{FF2B5EF4-FFF2-40B4-BE49-F238E27FC236}">
                <a16:creationId xmlns:a16="http://schemas.microsoft.com/office/drawing/2014/main" id="{E1E90C68-4D64-E5CB-20E8-F364D387E4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7744" y="2630255"/>
            <a:ext cx="1285336" cy="1285336"/>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40A31078-F2B8-72B9-3C09-600002317097}"/>
              </a:ext>
            </a:extLst>
          </p:cNvPr>
          <p:cNvSpPr txBox="1"/>
          <p:nvPr/>
        </p:nvSpPr>
        <p:spPr>
          <a:xfrm>
            <a:off x="2833463" y="2491129"/>
            <a:ext cx="4662891" cy="1384995"/>
          </a:xfrm>
          <a:prstGeom prst="rect">
            <a:avLst/>
          </a:prstGeom>
          <a:noFill/>
        </p:spPr>
        <p:txBody>
          <a:bodyPr wrap="square" rtlCol="0">
            <a:spAutoFit/>
          </a:bodyPr>
          <a:lstStyle/>
          <a:p>
            <a:r>
              <a:rPr lang="fr-FR" sz="2800" b="1" dirty="0"/>
              <a:t>Respect du temps imparti</a:t>
            </a:r>
            <a:br>
              <a:rPr lang="fr-FR" sz="2800" b="1" dirty="0"/>
            </a:br>
            <a:r>
              <a:rPr lang="fr-FR" sz="2800" dirty="0"/>
              <a:t>Namur 10h – 12h</a:t>
            </a:r>
            <a:br>
              <a:rPr lang="fr-FR" sz="2800" dirty="0"/>
            </a:br>
            <a:r>
              <a:rPr lang="fr-FR" sz="2800" dirty="0"/>
              <a:t>Bruxelles 14h – 16h</a:t>
            </a:r>
            <a:endParaRPr lang="fr-BE" sz="2800" dirty="0"/>
          </a:p>
        </p:txBody>
      </p:sp>
      <p:pic>
        <p:nvPicPr>
          <p:cNvPr id="1030" name="Picture 6" descr="Questions et réponses - Icônes des médias sociaux gratuites">
            <a:extLst>
              <a:ext uri="{FF2B5EF4-FFF2-40B4-BE49-F238E27FC236}">
                <a16:creationId xmlns:a16="http://schemas.microsoft.com/office/drawing/2014/main" id="{B70EAE4D-859B-9CCA-B127-A0C111E312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7744" y="4520781"/>
            <a:ext cx="1285336" cy="1285336"/>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a:extLst>
              <a:ext uri="{FF2B5EF4-FFF2-40B4-BE49-F238E27FC236}">
                <a16:creationId xmlns:a16="http://schemas.microsoft.com/office/drawing/2014/main" id="{EC3830C9-4789-9621-8665-41C13F3893A8}"/>
              </a:ext>
            </a:extLst>
          </p:cNvPr>
          <p:cNvSpPr txBox="1"/>
          <p:nvPr/>
        </p:nvSpPr>
        <p:spPr>
          <a:xfrm>
            <a:off x="2865093" y="4770839"/>
            <a:ext cx="8659799" cy="954107"/>
          </a:xfrm>
          <a:prstGeom prst="rect">
            <a:avLst/>
          </a:prstGeom>
          <a:noFill/>
        </p:spPr>
        <p:txBody>
          <a:bodyPr wrap="square" rtlCol="0">
            <a:spAutoFit/>
          </a:bodyPr>
          <a:lstStyle/>
          <a:p>
            <a:r>
              <a:rPr lang="fr-FR" sz="2800" b="1" dirty="0"/>
              <a:t>Ne pas interrompre la présentation</a:t>
            </a:r>
          </a:p>
          <a:p>
            <a:r>
              <a:rPr lang="fr-FR" sz="2800" dirty="0"/>
              <a:t>Questions / Réponses en fin de séance </a:t>
            </a:r>
            <a:endParaRPr lang="fr-BE" sz="2800" dirty="0"/>
          </a:p>
        </p:txBody>
      </p:sp>
      <p:sp>
        <p:nvSpPr>
          <p:cNvPr id="7" name="AutoShape 8" descr="Silencieux images vectorielles, Silencieux vecteurs libres de droits |  Depositphotos">
            <a:extLst>
              <a:ext uri="{FF2B5EF4-FFF2-40B4-BE49-F238E27FC236}">
                <a16:creationId xmlns:a16="http://schemas.microsoft.com/office/drawing/2014/main" id="{75868983-5300-43B8-CDA4-2C8F95C6FCAF}"/>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BE"/>
          </a:p>
        </p:txBody>
      </p:sp>
      <p:sp>
        <p:nvSpPr>
          <p:cNvPr id="8" name="AutoShape 10" descr="Silencieux images vectorielles, Silencieux vecteurs libres de droits |  Depositphotos">
            <a:extLst>
              <a:ext uri="{FF2B5EF4-FFF2-40B4-BE49-F238E27FC236}">
                <a16:creationId xmlns:a16="http://schemas.microsoft.com/office/drawing/2014/main" id="{D31EE4A6-C2F2-ACD7-B418-FB16DC31B4D3}"/>
              </a:ext>
            </a:extLst>
          </p:cNvPr>
          <p:cNvSpPr>
            <a:spLocks noChangeAspect="1" noChangeArrowheads="1"/>
          </p:cNvSpPr>
          <p:nvPr/>
        </p:nvSpPr>
        <p:spPr bwMode="auto">
          <a:xfrm>
            <a:off x="6096000" y="3429000"/>
            <a:ext cx="3170524" cy="317052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BE"/>
          </a:p>
        </p:txBody>
      </p:sp>
      <p:pic>
        <p:nvPicPr>
          <p:cNvPr id="1036" name="Picture 12" descr="Icône de vecteur d&amp;#39;application mobile silencieux 354749 - Telecharger  Vectoriel Gratuit, Clipart Graphique, Vecteur Dessins et Pictogramme Gratuit">
            <a:extLst>
              <a:ext uri="{FF2B5EF4-FFF2-40B4-BE49-F238E27FC236}">
                <a16:creationId xmlns:a16="http://schemas.microsoft.com/office/drawing/2014/main" id="{ABA5C85B-3742-A10E-149C-C06E0CA5ED05}"/>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6368" t="8513" r="25315" b="9996"/>
          <a:stretch/>
        </p:blipFill>
        <p:spPr bwMode="auto">
          <a:xfrm>
            <a:off x="1559720" y="696581"/>
            <a:ext cx="837871" cy="1413127"/>
          </a:xfrm>
          <a:prstGeom prst="rect">
            <a:avLst/>
          </a:prstGeom>
          <a:noFill/>
          <a:extLst>
            <a:ext uri="{909E8E84-426E-40DD-AFC4-6F175D3DCCD1}">
              <a14:hiddenFill xmlns:a14="http://schemas.microsoft.com/office/drawing/2010/main">
                <a:solidFill>
                  <a:srgbClr val="FFFFFF"/>
                </a:solidFill>
              </a14:hiddenFill>
            </a:ext>
          </a:extLst>
        </p:spPr>
      </p:pic>
      <p:sp>
        <p:nvSpPr>
          <p:cNvPr id="9" name="ZoneTexte 8">
            <a:extLst>
              <a:ext uri="{FF2B5EF4-FFF2-40B4-BE49-F238E27FC236}">
                <a16:creationId xmlns:a16="http://schemas.microsoft.com/office/drawing/2014/main" id="{748F5EF9-53F4-A958-B1CF-11D329C367CF}"/>
              </a:ext>
            </a:extLst>
          </p:cNvPr>
          <p:cNvSpPr txBox="1"/>
          <p:nvPr/>
        </p:nvSpPr>
        <p:spPr>
          <a:xfrm>
            <a:off x="2833464" y="1133252"/>
            <a:ext cx="8475765" cy="523220"/>
          </a:xfrm>
          <a:prstGeom prst="rect">
            <a:avLst/>
          </a:prstGeom>
          <a:noFill/>
        </p:spPr>
        <p:txBody>
          <a:bodyPr wrap="square" rtlCol="0">
            <a:spAutoFit/>
          </a:bodyPr>
          <a:lstStyle/>
          <a:p>
            <a:r>
              <a:rPr lang="fr-FR" sz="2800" b="1" dirty="0"/>
              <a:t>GSM en silencieux</a:t>
            </a:r>
            <a:endParaRPr lang="fr-BE" sz="2800" b="1" dirty="0"/>
          </a:p>
        </p:txBody>
      </p:sp>
    </p:spTree>
    <p:extLst>
      <p:ext uri="{BB962C8B-B14F-4D97-AF65-F5344CB8AC3E}">
        <p14:creationId xmlns:p14="http://schemas.microsoft.com/office/powerpoint/2010/main" val="7015785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06DC727-9F25-8BAF-2860-6361B0EC404C}"/>
              </a:ext>
            </a:extLst>
          </p:cNvPr>
          <p:cNvSpPr>
            <a:spLocks noGrp="1"/>
          </p:cNvSpPr>
          <p:nvPr>
            <p:ph idx="1"/>
          </p:nvPr>
        </p:nvSpPr>
        <p:spPr/>
        <p:txBody>
          <a:bodyPr>
            <a:normAutofit/>
          </a:bodyPr>
          <a:lstStyle/>
          <a:p>
            <a:pPr marL="0" indent="0" algn="just">
              <a:lnSpc>
                <a:spcPct val="100000"/>
              </a:lnSpc>
              <a:spcBef>
                <a:spcPts val="0"/>
              </a:spcBef>
              <a:buNone/>
            </a:pPr>
            <a:r>
              <a:rPr lang="fr-BE" sz="1900" b="1" u="sng" dirty="0">
                <a:effectLst/>
                <a:ea typeface="Times New Roman" panose="02020603050405020304" pitchFamily="18" charset="0"/>
              </a:rPr>
              <a:t>Les documents à transmettre:</a:t>
            </a:r>
          </a:p>
          <a:p>
            <a:pPr marL="0" indent="0" algn="just">
              <a:lnSpc>
                <a:spcPct val="100000"/>
              </a:lnSpc>
              <a:spcBef>
                <a:spcPts val="0"/>
              </a:spcBef>
              <a:buNone/>
            </a:pPr>
            <a:endParaRPr lang="fr-BE" sz="1900" b="1" u="sng" dirty="0">
              <a:effectLst/>
              <a:ea typeface="Times New Roman" panose="02020603050405020304" pitchFamily="18" charset="0"/>
            </a:endParaRPr>
          </a:p>
          <a:p>
            <a:pPr marL="800100" lvl="1" indent="-342900">
              <a:lnSpc>
                <a:spcPct val="100000"/>
              </a:lnSpc>
              <a:spcBef>
                <a:spcPts val="0"/>
              </a:spcBef>
              <a:buFont typeface="Symbol" panose="05050102010706020507" pitchFamily="18" charset="2"/>
              <a:buChar char=""/>
              <a:tabLst>
                <a:tab pos="457200" algn="l"/>
              </a:tabLst>
            </a:pPr>
            <a:r>
              <a:rPr lang="fr-BE" sz="1900" kern="0" dirty="0">
                <a:effectLst/>
                <a:ea typeface="Times New Roman" panose="02020603050405020304" pitchFamily="18" charset="0"/>
              </a:rPr>
              <a:t>Formulaire de remplacement (004)</a:t>
            </a:r>
            <a:br>
              <a:rPr lang="fr-BE" sz="1900" kern="0" dirty="0">
                <a:effectLst/>
                <a:ea typeface="Times New Roman" panose="02020603050405020304" pitchFamily="18" charset="0"/>
              </a:rPr>
            </a:br>
            <a:r>
              <a:rPr lang="fr-FR" sz="1900" dirty="0">
                <a:ea typeface="Times New Roman" panose="02020603050405020304" pitchFamily="18" charset="0"/>
              </a:rPr>
              <a:t>(Extranet - F10)</a:t>
            </a:r>
          </a:p>
          <a:p>
            <a:pPr marL="800100" lvl="1" indent="-342900">
              <a:lnSpc>
                <a:spcPct val="100000"/>
              </a:lnSpc>
              <a:spcBef>
                <a:spcPts val="0"/>
              </a:spcBef>
              <a:buFont typeface="Symbol" panose="05050102010706020507" pitchFamily="18" charset="2"/>
              <a:buChar char=""/>
              <a:tabLst>
                <a:tab pos="457200" algn="l"/>
              </a:tabLst>
            </a:pPr>
            <a:r>
              <a:rPr lang="fr-FR" sz="1900" kern="1600" dirty="0">
                <a:effectLst/>
                <a:ea typeface="Times New Roman" panose="02020603050405020304" pitchFamily="18" charset="0"/>
              </a:rPr>
              <a:t>Formulaire de double financement (002)</a:t>
            </a:r>
            <a:br>
              <a:rPr lang="fr-FR" sz="1900" kern="1600" dirty="0">
                <a:effectLst/>
                <a:ea typeface="Times New Roman" panose="02020603050405020304" pitchFamily="18" charset="0"/>
              </a:rPr>
            </a:br>
            <a:r>
              <a:rPr lang="fr-FR" sz="1900" kern="1600" dirty="0">
                <a:effectLst/>
                <a:ea typeface="Times New Roman" panose="02020603050405020304" pitchFamily="18" charset="0"/>
              </a:rPr>
              <a:t>(Extranet – F12)</a:t>
            </a:r>
          </a:p>
          <a:p>
            <a:pPr marL="800100" lvl="1" indent="-342900">
              <a:lnSpc>
                <a:spcPct val="100000"/>
              </a:lnSpc>
              <a:spcBef>
                <a:spcPts val="0"/>
              </a:spcBef>
              <a:buFont typeface="Symbol" panose="05050102010706020507" pitchFamily="18" charset="2"/>
              <a:buChar char=""/>
              <a:tabLst>
                <a:tab pos="457200" algn="l"/>
              </a:tabLst>
            </a:pPr>
            <a:r>
              <a:rPr lang="fr-FR" sz="2000" dirty="0">
                <a:latin typeface="Calibri" panose="020F0502020204030204" pitchFamily="34" charset="0"/>
                <a:ea typeface="Times New Roman" panose="02020603050405020304" pitchFamily="18" charset="0"/>
              </a:rPr>
              <a:t>Une copie du contrat de travail </a:t>
            </a:r>
            <a:r>
              <a:rPr lang="fr-FR" sz="2000" dirty="0" err="1">
                <a:latin typeface="Calibri" panose="020F0502020204030204" pitchFamily="34" charset="0"/>
                <a:ea typeface="Times New Roman" panose="02020603050405020304" pitchFamily="18" charset="0"/>
              </a:rPr>
              <a:t>du·de</a:t>
            </a:r>
            <a:r>
              <a:rPr lang="fr-FR" sz="2000" dirty="0">
                <a:latin typeface="Calibri" panose="020F0502020204030204" pitchFamily="34" charset="0"/>
                <a:ea typeface="Times New Roman" panose="02020603050405020304" pitchFamily="18" charset="0"/>
              </a:rPr>
              <a:t> la </a:t>
            </a:r>
            <a:r>
              <a:rPr lang="fr-FR" sz="2000" dirty="0" err="1">
                <a:latin typeface="Calibri" panose="020F0502020204030204" pitchFamily="34" charset="0"/>
                <a:ea typeface="Times New Roman" panose="02020603050405020304" pitchFamily="18" charset="0"/>
              </a:rPr>
              <a:t>travailleur·euse</a:t>
            </a:r>
            <a:r>
              <a:rPr lang="fr-FR" sz="2000" dirty="0">
                <a:latin typeface="Calibri" panose="020F0502020204030204" pitchFamily="34" charset="0"/>
                <a:ea typeface="Times New Roman" panose="02020603050405020304" pitchFamily="18" charset="0"/>
              </a:rPr>
              <a:t> </a:t>
            </a:r>
            <a:r>
              <a:rPr lang="fr-FR" sz="2000" dirty="0" err="1">
                <a:latin typeface="Calibri" panose="020F0502020204030204" pitchFamily="34" charset="0"/>
                <a:ea typeface="Times New Roman" panose="02020603050405020304" pitchFamily="18" charset="0"/>
              </a:rPr>
              <a:t>remplaçant·e</a:t>
            </a:r>
            <a:endParaRPr lang="fr-FR" sz="2000" dirty="0">
              <a:latin typeface="Calibri" panose="020F0502020204030204" pitchFamily="34" charset="0"/>
              <a:ea typeface="Times New Roman" panose="02020603050405020304" pitchFamily="18" charset="0"/>
            </a:endParaRPr>
          </a:p>
          <a:p>
            <a:pPr marL="800100" lvl="1" indent="-342900">
              <a:lnSpc>
                <a:spcPct val="100000"/>
              </a:lnSpc>
              <a:spcBef>
                <a:spcPts val="0"/>
              </a:spcBef>
              <a:buFont typeface="Symbol" panose="05050102010706020507" pitchFamily="18" charset="2"/>
              <a:buChar char=""/>
              <a:tabLst>
                <a:tab pos="457200" algn="l"/>
              </a:tabLst>
            </a:pPr>
            <a:endParaRPr lang="fr-FR" sz="2000" dirty="0">
              <a:latin typeface="Calibri" panose="020F0502020204030204" pitchFamily="34" charset="0"/>
              <a:ea typeface="Times New Roman" panose="02020603050405020304" pitchFamily="18" charset="0"/>
            </a:endParaRPr>
          </a:p>
          <a:p>
            <a:pPr marL="0" indent="0">
              <a:lnSpc>
                <a:spcPct val="100000"/>
              </a:lnSpc>
              <a:spcBef>
                <a:spcPts val="0"/>
              </a:spcBef>
              <a:buNone/>
              <a:tabLst>
                <a:tab pos="457200" algn="l"/>
              </a:tabLst>
            </a:pPr>
            <a:r>
              <a:rPr lang="fr-FR" sz="2100" i="1" dirty="0">
                <a:latin typeface="Calibri" panose="020F0502020204030204" pitchFamily="34" charset="0"/>
                <a:ea typeface="Times New Roman" panose="02020603050405020304" pitchFamily="18" charset="0"/>
              </a:rPr>
              <a:t>(Si cela n’a pas encore été fait, le formulaire de suspension ou de rupture de contrat)</a:t>
            </a:r>
            <a:br>
              <a:rPr lang="fr-BE" sz="1900" dirty="0">
                <a:effectLst/>
                <a:ea typeface="Times New Roman" panose="02020603050405020304" pitchFamily="18" charset="0"/>
              </a:rPr>
            </a:br>
            <a:endParaRPr lang="fr-BE" sz="1900" dirty="0">
              <a:effectLst/>
              <a:ea typeface="Times New Roman" panose="02020603050405020304" pitchFamily="18" charset="0"/>
            </a:endParaRPr>
          </a:p>
          <a:p>
            <a:pPr marL="342900" lvl="0" indent="-342900" algn="just">
              <a:lnSpc>
                <a:spcPct val="100000"/>
              </a:lnSpc>
              <a:spcBef>
                <a:spcPts val="0"/>
              </a:spcBef>
              <a:buFont typeface="Wingdings 3" panose="05040102010807070707" pitchFamily="18" charset="2"/>
              <a:buChar char="9"/>
            </a:pPr>
            <a:r>
              <a:rPr lang="fr-BE" sz="1900" b="1" dirty="0">
                <a:effectLst/>
                <a:ea typeface="Times New Roman" panose="02020603050405020304" pitchFamily="18" charset="0"/>
              </a:rPr>
              <a:t>Les formulaires doivent être envoyés au Fonds dans les 15 jours au plus tard </a:t>
            </a:r>
            <a:r>
              <a:rPr lang="fr-BE" sz="2000" b="1" dirty="0">
                <a:effectLst/>
                <a:latin typeface="Calibri" panose="020F0502020204030204" pitchFamily="34" charset="0"/>
                <a:ea typeface="Times New Roman" panose="02020603050405020304" pitchFamily="18" charset="0"/>
              </a:rPr>
              <a:t>qui suivent la prise d’effet du contrat de travail.</a:t>
            </a:r>
            <a:endParaRPr lang="fr-BE" sz="1900" b="1" dirty="0">
              <a:effectLst/>
              <a:ea typeface="Times New Roman" panose="02020603050405020304" pitchFamily="18" charset="0"/>
            </a:endParaRPr>
          </a:p>
          <a:p>
            <a:pPr marL="342900" indent="-342900" algn="just">
              <a:lnSpc>
                <a:spcPct val="100000"/>
              </a:lnSpc>
              <a:spcBef>
                <a:spcPts val="0"/>
              </a:spcBef>
              <a:buFont typeface="Wingdings 3" panose="05040102010807070707" pitchFamily="18" charset="2"/>
              <a:buChar char="9"/>
            </a:pPr>
            <a:r>
              <a:rPr lang="fr-BE" sz="1900" b="1" dirty="0">
                <a:ea typeface="Times New Roman" panose="02020603050405020304" pitchFamily="18" charset="0"/>
              </a:rPr>
              <a:t>N’oubliez pas de prévenir votre secrétariat social afin de déclarer le </a:t>
            </a:r>
            <a:r>
              <a:rPr lang="fr-BE" sz="1900" b="1" dirty="0" err="1">
                <a:ea typeface="Times New Roman" panose="02020603050405020304" pitchFamily="18" charset="0"/>
              </a:rPr>
              <a:t>Qbis</a:t>
            </a:r>
            <a:r>
              <a:rPr lang="fr-BE" sz="1900" b="1" dirty="0">
                <a:ea typeface="Times New Roman" panose="02020603050405020304" pitchFamily="18" charset="0"/>
              </a:rPr>
              <a:t> relatif </a:t>
            </a:r>
            <a:r>
              <a:rPr lang="fr-BE" sz="1900" b="1" dirty="0" err="1">
                <a:ea typeface="Times New Roman" panose="02020603050405020304" pitchFamily="18" charset="0"/>
              </a:rPr>
              <a:t>au·à</a:t>
            </a:r>
            <a:r>
              <a:rPr lang="fr-BE" sz="1900" b="1" dirty="0">
                <a:ea typeface="Times New Roman" panose="02020603050405020304" pitchFamily="18" charset="0"/>
              </a:rPr>
              <a:t> la </a:t>
            </a:r>
            <a:r>
              <a:rPr lang="fr-BE" sz="1900" b="1" dirty="0" err="1">
                <a:ea typeface="Times New Roman" panose="02020603050405020304" pitchFamily="18" charset="0"/>
              </a:rPr>
              <a:t>travailleur·euse</a:t>
            </a:r>
            <a:r>
              <a:rPr lang="fr-BE" sz="1900" b="1" dirty="0">
                <a:ea typeface="Times New Roman" panose="02020603050405020304" pitchFamily="18" charset="0"/>
              </a:rPr>
              <a:t> </a:t>
            </a:r>
            <a:r>
              <a:rPr lang="fr-FR" sz="1900" b="1" dirty="0">
                <a:ea typeface="Times New Roman" panose="02020603050405020304" pitchFamily="18" charset="0"/>
              </a:rPr>
              <a:t>entrant</a:t>
            </a:r>
            <a:endParaRPr lang="fr-FR" sz="1800" dirty="0">
              <a:effectLst/>
              <a:latin typeface="Calibri" panose="020F0502020204030204" pitchFamily="34" charset="0"/>
              <a:ea typeface="Times New Roman" panose="02020603050405020304" pitchFamily="18" charset="0"/>
            </a:endParaRPr>
          </a:p>
          <a:p>
            <a:pPr marL="0" indent="0" algn="just">
              <a:buNone/>
            </a:pPr>
            <a:endParaRPr lang="fr-BE" sz="1800" dirty="0">
              <a:effectLst/>
              <a:latin typeface="Times New Roman" panose="02020603050405020304" pitchFamily="18" charset="0"/>
              <a:ea typeface="Times New Roman" panose="02020603050405020304" pitchFamily="18" charset="0"/>
            </a:endParaRPr>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
        <p:nvSpPr>
          <p:cNvPr id="8" name="Rectangle : coins arrondis 7">
            <a:extLst>
              <a:ext uri="{FF2B5EF4-FFF2-40B4-BE49-F238E27FC236}">
                <a16:creationId xmlns:a16="http://schemas.microsoft.com/office/drawing/2014/main" id="{AE051BD6-881D-DB58-DAA8-E22E6088A7F2}"/>
              </a:ext>
            </a:extLst>
          </p:cNvPr>
          <p:cNvSpPr/>
          <p:nvPr/>
        </p:nvSpPr>
        <p:spPr>
          <a:xfrm>
            <a:off x="838199" y="293299"/>
            <a:ext cx="10515599" cy="12214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indent="-228600"/>
            <a:r>
              <a:rPr lang="fr-BE" sz="3200" b="1" kern="1600" dirty="0">
                <a:effectLst/>
                <a:ea typeface="Times New Roman" panose="02020603050405020304" pitchFamily="18" charset="0"/>
              </a:rPr>
              <a:t>Mon institution doit remplacer </a:t>
            </a:r>
            <a:r>
              <a:rPr lang="fr-BE" sz="3200" b="1" kern="1600" dirty="0" err="1">
                <a:effectLst/>
                <a:ea typeface="Times New Roman" panose="02020603050405020304" pitchFamily="18" charset="0"/>
              </a:rPr>
              <a:t>un·e</a:t>
            </a:r>
            <a:r>
              <a:rPr lang="fr-BE" sz="3200" b="1" kern="1600" dirty="0">
                <a:effectLst/>
                <a:ea typeface="Times New Roman" panose="02020603050405020304" pitchFamily="18" charset="0"/>
              </a:rPr>
              <a:t> </a:t>
            </a:r>
            <a:r>
              <a:rPr lang="fr-BE" sz="3200" b="1" kern="1600" dirty="0" err="1">
                <a:effectLst/>
                <a:ea typeface="Times New Roman" panose="02020603050405020304" pitchFamily="18" charset="0"/>
              </a:rPr>
              <a:t>travailleur·euse</a:t>
            </a:r>
            <a:endParaRPr lang="fr-BE" sz="2000" kern="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358726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06DC727-9F25-8BAF-2860-6361B0EC404C}"/>
              </a:ext>
            </a:extLst>
          </p:cNvPr>
          <p:cNvSpPr>
            <a:spLocks noGrp="1"/>
          </p:cNvSpPr>
          <p:nvPr>
            <p:ph idx="1"/>
          </p:nvPr>
        </p:nvSpPr>
        <p:spPr/>
        <p:txBody>
          <a:bodyPr>
            <a:normAutofit/>
          </a:bodyPr>
          <a:lstStyle/>
          <a:p>
            <a:pPr marL="0" indent="0" algn="just">
              <a:lnSpc>
                <a:spcPct val="100000"/>
              </a:lnSpc>
              <a:spcBef>
                <a:spcPts val="0"/>
              </a:spcBef>
              <a:buNone/>
            </a:pPr>
            <a:r>
              <a:rPr lang="fr-BE" sz="1900" b="1" u="sng" dirty="0">
                <a:effectLst/>
                <a:ea typeface="Times New Roman" panose="02020603050405020304" pitchFamily="18" charset="0"/>
              </a:rPr>
              <a:t>Le document à transmettre:</a:t>
            </a:r>
          </a:p>
          <a:p>
            <a:pPr marL="0" indent="0" algn="just">
              <a:lnSpc>
                <a:spcPct val="100000"/>
              </a:lnSpc>
              <a:spcBef>
                <a:spcPts val="0"/>
              </a:spcBef>
              <a:buNone/>
            </a:pPr>
            <a:endParaRPr lang="fr-FR" sz="1900" dirty="0">
              <a:ea typeface="Times New Roman" panose="02020603050405020304" pitchFamily="18" charset="0"/>
            </a:endParaRPr>
          </a:p>
          <a:p>
            <a:pPr lvl="1">
              <a:lnSpc>
                <a:spcPct val="110000"/>
              </a:lnSpc>
              <a:spcBef>
                <a:spcPts val="600"/>
              </a:spcBef>
            </a:pPr>
            <a:r>
              <a:rPr lang="fr-FR" sz="1900" dirty="0">
                <a:ea typeface="Times New Roman" panose="02020603050405020304" pitchFamily="18" charset="0"/>
              </a:rPr>
              <a:t>Document de demande de changement de fonction (formulaire 006)</a:t>
            </a:r>
            <a:br>
              <a:rPr lang="fr-FR" sz="1900" dirty="0">
                <a:ea typeface="Times New Roman" panose="02020603050405020304" pitchFamily="18" charset="0"/>
              </a:rPr>
            </a:br>
            <a:r>
              <a:rPr lang="fr-FR" sz="1900" dirty="0">
                <a:ea typeface="Times New Roman" panose="02020603050405020304" pitchFamily="18" charset="0"/>
              </a:rPr>
              <a:t>(Extranet – F06)</a:t>
            </a:r>
            <a:endParaRPr lang="fr-BE" sz="1900" kern="1600" dirty="0">
              <a:effectLst/>
              <a:ea typeface="Times New Roman" panose="02020603050405020304" pitchFamily="18" charset="0"/>
            </a:endParaRPr>
          </a:p>
          <a:p>
            <a:pPr marL="457200" lvl="1" indent="0" algn="just">
              <a:lnSpc>
                <a:spcPct val="110000"/>
              </a:lnSpc>
              <a:spcBef>
                <a:spcPts val="600"/>
              </a:spcBef>
              <a:buNone/>
            </a:pPr>
            <a:endParaRPr lang="fr-BE" sz="1900" dirty="0">
              <a:effectLst/>
              <a:ea typeface="Times New Roman" panose="02020603050405020304" pitchFamily="18" charset="0"/>
            </a:endParaRPr>
          </a:p>
          <a:p>
            <a:pPr marL="342900" lvl="0" indent="-342900">
              <a:lnSpc>
                <a:spcPct val="110000"/>
              </a:lnSpc>
              <a:spcBef>
                <a:spcPts val="600"/>
              </a:spcBef>
              <a:buFont typeface="Wingdings 3" panose="05040102010807070707" pitchFamily="18" charset="2"/>
              <a:buChar char="9"/>
            </a:pPr>
            <a:r>
              <a:rPr lang="fr-BE" sz="1900" b="1" dirty="0">
                <a:effectLst/>
                <a:ea typeface="Times New Roman" panose="02020603050405020304" pitchFamily="18" charset="0"/>
              </a:rPr>
              <a:t>Le </a:t>
            </a:r>
            <a:r>
              <a:rPr lang="fr-FR" sz="1900" b="1" dirty="0"/>
              <a:t>document doit être envoyé impérativement avant le changement demandé et toute modification/engagement ne peut se faire qu’après réponse favorable du Fonds</a:t>
            </a:r>
          </a:p>
          <a:p>
            <a:pPr marL="342900" lvl="0" indent="-342900">
              <a:lnSpc>
                <a:spcPct val="110000"/>
              </a:lnSpc>
              <a:spcBef>
                <a:spcPts val="600"/>
              </a:spcBef>
              <a:buFont typeface="Wingdings 3" panose="05040102010807070707" pitchFamily="18" charset="2"/>
              <a:buChar char="9"/>
            </a:pPr>
            <a:r>
              <a:rPr lang="fr-FR" sz="1900" dirty="0">
                <a:effectLst/>
                <a:ea typeface="Times New Roman" panose="02020603050405020304" pitchFamily="18" charset="0"/>
              </a:rPr>
              <a:t>Toute demande de changement de fonction d’un poste Maribel doit obligatoirement être présentée et approuvée en Comité de Gestion.</a:t>
            </a:r>
          </a:p>
          <a:p>
            <a:pPr marL="342900" lvl="0" indent="-342900">
              <a:lnSpc>
                <a:spcPct val="110000"/>
              </a:lnSpc>
              <a:spcBef>
                <a:spcPts val="600"/>
              </a:spcBef>
              <a:buFont typeface="Wingdings 3" panose="05040102010807070707" pitchFamily="18" charset="2"/>
              <a:buChar char="9"/>
            </a:pPr>
            <a:r>
              <a:rPr lang="fr-FR" sz="1900" b="1" dirty="0">
                <a:ea typeface="Times New Roman" panose="02020603050405020304" pitchFamily="18" charset="0"/>
              </a:rPr>
              <a:t>Un poste et sa fonction sont indissociables.</a:t>
            </a:r>
          </a:p>
          <a:p>
            <a:pPr marL="0" indent="0" algn="just">
              <a:buNone/>
            </a:pPr>
            <a:endParaRPr lang="fr-BE" dirty="0"/>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
        <p:nvSpPr>
          <p:cNvPr id="8" name="Rectangle : coins arrondis 7">
            <a:extLst>
              <a:ext uri="{FF2B5EF4-FFF2-40B4-BE49-F238E27FC236}">
                <a16:creationId xmlns:a16="http://schemas.microsoft.com/office/drawing/2014/main" id="{AE051BD6-881D-DB58-DAA8-E22E6088A7F2}"/>
              </a:ext>
            </a:extLst>
          </p:cNvPr>
          <p:cNvSpPr/>
          <p:nvPr/>
        </p:nvSpPr>
        <p:spPr>
          <a:xfrm>
            <a:off x="838199" y="293299"/>
            <a:ext cx="10515599" cy="12214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indent="-228600"/>
            <a:r>
              <a:rPr lang="fr-BE" sz="3200" b="1" kern="1600" dirty="0">
                <a:effectLst/>
                <a:ea typeface="Times New Roman" panose="02020603050405020304" pitchFamily="18" charset="0"/>
              </a:rPr>
              <a:t>Nous souhaitons changer la fonction du poste Maribel</a:t>
            </a:r>
            <a:endParaRPr lang="fr-BE" sz="2000" kern="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80600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06DC727-9F25-8BAF-2860-6361B0EC404C}"/>
              </a:ext>
            </a:extLst>
          </p:cNvPr>
          <p:cNvSpPr>
            <a:spLocks noGrp="1"/>
          </p:cNvSpPr>
          <p:nvPr>
            <p:ph idx="1"/>
          </p:nvPr>
        </p:nvSpPr>
        <p:spPr/>
        <p:txBody>
          <a:bodyPr>
            <a:normAutofit/>
          </a:bodyPr>
          <a:lstStyle/>
          <a:p>
            <a:pPr marL="0" indent="0" algn="just">
              <a:lnSpc>
                <a:spcPct val="100000"/>
              </a:lnSpc>
              <a:spcBef>
                <a:spcPts val="0"/>
              </a:spcBef>
              <a:buNone/>
            </a:pPr>
            <a:r>
              <a:rPr lang="fr-BE" sz="1900" b="1" u="sng" dirty="0">
                <a:effectLst/>
                <a:ea typeface="Times New Roman" panose="02020603050405020304" pitchFamily="18" charset="0"/>
              </a:rPr>
              <a:t>Le document à transmettre:</a:t>
            </a:r>
          </a:p>
          <a:p>
            <a:pPr marL="0" indent="0" algn="just">
              <a:lnSpc>
                <a:spcPct val="100000"/>
              </a:lnSpc>
              <a:spcBef>
                <a:spcPts val="0"/>
              </a:spcBef>
              <a:buNone/>
            </a:pPr>
            <a:endParaRPr lang="fr-FR" sz="1900" dirty="0">
              <a:ea typeface="Times New Roman" panose="02020603050405020304" pitchFamily="18" charset="0"/>
            </a:endParaRPr>
          </a:p>
          <a:p>
            <a:pPr lvl="1">
              <a:lnSpc>
                <a:spcPct val="110000"/>
              </a:lnSpc>
              <a:spcBef>
                <a:spcPts val="600"/>
              </a:spcBef>
            </a:pPr>
            <a:r>
              <a:rPr lang="fr-FR" sz="1900" dirty="0">
                <a:ea typeface="Times New Roman" panose="02020603050405020304" pitchFamily="18" charset="0"/>
              </a:rPr>
              <a:t>Demande de prolongation du délai de remplacement ou d’engagement (Formulaire 012)</a:t>
            </a:r>
            <a:br>
              <a:rPr lang="fr-FR" sz="1900" dirty="0">
                <a:ea typeface="Times New Roman" panose="02020603050405020304" pitchFamily="18" charset="0"/>
              </a:rPr>
            </a:br>
            <a:r>
              <a:rPr lang="fr-FR" sz="1900" dirty="0">
                <a:ea typeface="Times New Roman" panose="02020603050405020304" pitchFamily="18" charset="0"/>
              </a:rPr>
              <a:t>(Extranet – F03)</a:t>
            </a:r>
            <a:endParaRPr lang="fr-BE" sz="1900" kern="1600" dirty="0">
              <a:effectLst/>
              <a:ea typeface="Times New Roman" panose="02020603050405020304" pitchFamily="18" charset="0"/>
            </a:endParaRPr>
          </a:p>
          <a:p>
            <a:pPr marL="457200" lvl="1" indent="0" algn="just">
              <a:lnSpc>
                <a:spcPct val="110000"/>
              </a:lnSpc>
              <a:spcBef>
                <a:spcPts val="600"/>
              </a:spcBef>
              <a:buNone/>
            </a:pPr>
            <a:endParaRPr lang="fr-BE" sz="1900" dirty="0">
              <a:effectLst/>
              <a:ea typeface="Times New Roman" panose="02020603050405020304" pitchFamily="18" charset="0"/>
            </a:endParaRPr>
          </a:p>
          <a:p>
            <a:pPr marL="342900" lvl="0" indent="-342900">
              <a:lnSpc>
                <a:spcPct val="110000"/>
              </a:lnSpc>
              <a:spcBef>
                <a:spcPts val="600"/>
              </a:spcBef>
              <a:buFont typeface="Wingdings 3" panose="05040102010807070707" pitchFamily="18" charset="2"/>
              <a:buChar char="9"/>
            </a:pPr>
            <a:r>
              <a:rPr lang="fr-BE" sz="1900" b="1" dirty="0">
                <a:effectLst/>
                <a:ea typeface="Times New Roman" panose="02020603050405020304" pitchFamily="18" charset="0"/>
              </a:rPr>
              <a:t>Le </a:t>
            </a:r>
            <a:r>
              <a:rPr lang="fr-FR" sz="1900" b="1" dirty="0"/>
              <a:t>document doit être envoyé un mois au plus tard avant la date butoir de remplacement ou d’engagement</a:t>
            </a:r>
            <a:endParaRPr lang="fr-BE" dirty="0"/>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
        <p:nvSpPr>
          <p:cNvPr id="8" name="Rectangle : coins arrondis 7">
            <a:extLst>
              <a:ext uri="{FF2B5EF4-FFF2-40B4-BE49-F238E27FC236}">
                <a16:creationId xmlns:a16="http://schemas.microsoft.com/office/drawing/2014/main" id="{AE051BD6-881D-DB58-DAA8-E22E6088A7F2}"/>
              </a:ext>
            </a:extLst>
          </p:cNvPr>
          <p:cNvSpPr/>
          <p:nvPr/>
        </p:nvSpPr>
        <p:spPr>
          <a:xfrm>
            <a:off x="838199" y="293299"/>
            <a:ext cx="10515599" cy="12214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8600" indent="-228600"/>
            <a:r>
              <a:rPr lang="fr-BE" sz="3200" b="1" kern="1600" dirty="0">
                <a:ea typeface="Times New Roman" panose="02020603050405020304" pitchFamily="18" charset="0"/>
              </a:rPr>
              <a:t>Nous souhaitons prolonger le </a:t>
            </a:r>
            <a:r>
              <a:rPr lang="fr-BE" sz="3200" b="1" kern="1600" dirty="0">
                <a:effectLst/>
                <a:ea typeface="Times New Roman" panose="02020603050405020304" pitchFamily="18" charset="0"/>
              </a:rPr>
              <a:t>délai de remplacement et/ou d’engagement</a:t>
            </a:r>
            <a:endParaRPr lang="fr-BE" sz="2000" kern="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362749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06DC727-9F25-8BAF-2860-6361B0EC404C}"/>
              </a:ext>
            </a:extLst>
          </p:cNvPr>
          <p:cNvSpPr>
            <a:spLocks noGrp="1"/>
          </p:cNvSpPr>
          <p:nvPr>
            <p:ph idx="1"/>
          </p:nvPr>
        </p:nvSpPr>
        <p:spPr/>
        <p:txBody>
          <a:bodyPr>
            <a:normAutofit/>
          </a:bodyPr>
          <a:lstStyle/>
          <a:p>
            <a:pPr marL="0" indent="0">
              <a:buNone/>
              <a:tabLst>
                <a:tab pos="449580" algn="l"/>
              </a:tabLst>
            </a:pPr>
            <a:r>
              <a:rPr lang="fr-FR" sz="1900" kern="1600" dirty="0">
                <a:effectLst/>
                <a:ea typeface="Times New Roman" panose="02020603050405020304" pitchFamily="18" charset="0"/>
              </a:rPr>
              <a:t>À l’issue de chaque trimestre, nous vous envoyons par mail et via l’extranet le « Contrôle trimestriel ».</a:t>
            </a:r>
          </a:p>
          <a:p>
            <a:pPr marL="0" indent="0">
              <a:buNone/>
              <a:tabLst>
                <a:tab pos="449580" algn="l"/>
              </a:tabLst>
            </a:pPr>
            <a:endParaRPr lang="fr-FR" sz="1900" kern="1600" dirty="0">
              <a:effectLst/>
              <a:ea typeface="Times New Roman" panose="02020603050405020304" pitchFamily="18" charset="0"/>
            </a:endParaRPr>
          </a:p>
          <a:p>
            <a:pPr>
              <a:tabLst>
                <a:tab pos="449580" algn="l"/>
              </a:tabLst>
            </a:pPr>
            <a:r>
              <a:rPr lang="fr-BE" sz="1900" b="1" dirty="0">
                <a:effectLst/>
                <a:ea typeface="Calibri" panose="020F0502020204030204" pitchFamily="34" charset="0"/>
              </a:rPr>
              <a:t>Nous vous demandons de valider ou de contester le document.</a:t>
            </a:r>
          </a:p>
          <a:p>
            <a:pPr>
              <a:tabLst>
                <a:tab pos="449580" algn="l"/>
              </a:tabLst>
            </a:pPr>
            <a:r>
              <a:rPr lang="fr-BE" sz="1900" b="1" dirty="0">
                <a:effectLst/>
                <a:ea typeface="Calibri" panose="020F0502020204030204" pitchFamily="34" charset="0"/>
              </a:rPr>
              <a:t>Vous de devez pas </a:t>
            </a:r>
            <a:r>
              <a:rPr lang="fr-BE" sz="1900" dirty="0">
                <a:effectLst/>
                <a:ea typeface="Calibri" panose="020F0502020204030204" pitchFamily="34" charset="0"/>
              </a:rPr>
              <a:t>modifier le tableau Excel, mais bien de nous faire part de vos remarques par retour de mail uniquement</a:t>
            </a:r>
            <a:r>
              <a:rPr lang="fr-BE" sz="1900" dirty="0">
                <a:ea typeface="Calibri" panose="020F0502020204030204" pitchFamily="34" charset="0"/>
              </a:rPr>
              <a:t>.</a:t>
            </a:r>
          </a:p>
          <a:p>
            <a:pPr>
              <a:tabLst>
                <a:tab pos="449580" algn="l"/>
              </a:tabLst>
            </a:pPr>
            <a:r>
              <a:rPr lang="fr-BE" sz="1900" dirty="0">
                <a:ea typeface="Calibri" panose="020F0502020204030204" pitchFamily="34" charset="0"/>
              </a:rPr>
              <a:t>Ce document est une photo des données que nous avons des </a:t>
            </a:r>
            <a:r>
              <a:rPr lang="fr-FR" sz="1900" dirty="0" err="1"/>
              <a:t>travailleur·euse·s</a:t>
            </a:r>
            <a:r>
              <a:rPr lang="fr-FR" sz="1900" dirty="0"/>
              <a:t> Maribel de votre institution à un instant T. </a:t>
            </a:r>
            <a:endParaRPr lang="fr-BE" sz="1900" dirty="0">
              <a:ea typeface="Calibri" panose="020F0502020204030204" pitchFamily="34" charset="0"/>
            </a:endParaRPr>
          </a:p>
          <a:p>
            <a:pPr>
              <a:tabLst>
                <a:tab pos="449580" algn="l"/>
              </a:tabLst>
            </a:pPr>
            <a:r>
              <a:rPr lang="fr-BE" sz="1900" dirty="0">
                <a:ea typeface="Calibri" panose="020F0502020204030204" pitchFamily="34" charset="0"/>
              </a:rPr>
              <a:t>Il sert de contrôle intermédiaire au décompte annuel.</a:t>
            </a:r>
          </a:p>
          <a:p>
            <a:pPr>
              <a:tabLst>
                <a:tab pos="449580" algn="l"/>
              </a:tabLst>
            </a:pPr>
            <a:r>
              <a:rPr lang="fr-BE" sz="1900" dirty="0">
                <a:ea typeface="Calibri" panose="020F0502020204030204" pitchFamily="34" charset="0"/>
              </a:rPr>
              <a:t>Plus votre contrôle trimestriel sont à jour, plus vite votre décompte annuel sera correct.</a:t>
            </a:r>
          </a:p>
          <a:p>
            <a:pPr marL="0" indent="0">
              <a:buNone/>
              <a:tabLst>
                <a:tab pos="449580" algn="l"/>
              </a:tabLst>
            </a:pPr>
            <a:br>
              <a:rPr lang="fr-BE" sz="1900" dirty="0"/>
            </a:br>
            <a:endParaRPr lang="fr-BE" sz="1900" dirty="0"/>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
        <p:nvSpPr>
          <p:cNvPr id="8" name="Rectangle : coins arrondis 7">
            <a:extLst>
              <a:ext uri="{FF2B5EF4-FFF2-40B4-BE49-F238E27FC236}">
                <a16:creationId xmlns:a16="http://schemas.microsoft.com/office/drawing/2014/main" id="{AE051BD6-881D-DB58-DAA8-E22E6088A7F2}"/>
              </a:ext>
            </a:extLst>
          </p:cNvPr>
          <p:cNvSpPr/>
          <p:nvPr/>
        </p:nvSpPr>
        <p:spPr>
          <a:xfrm>
            <a:off x="838201" y="293300"/>
            <a:ext cx="10515599" cy="12214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buSzPts val="1100"/>
            </a:pPr>
            <a:r>
              <a:rPr lang="fr-BE" sz="3200" b="1" kern="1600" dirty="0">
                <a:effectLst/>
                <a:latin typeface="Calibri" panose="020F0502020204030204" pitchFamily="34" charset="0"/>
                <a:ea typeface="Times New Roman" panose="02020603050405020304" pitchFamily="18" charset="0"/>
                <a:cs typeface="Calibri" panose="020F0502020204030204" pitchFamily="34" charset="0"/>
              </a:rPr>
              <a:t>Le contrôle trimestriel</a:t>
            </a:r>
            <a:endParaRPr lang="fr-BE" sz="3200" kern="16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23803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ulle narrative : ronde 3">
            <a:extLst>
              <a:ext uri="{FF2B5EF4-FFF2-40B4-BE49-F238E27FC236}">
                <a16:creationId xmlns:a16="http://schemas.microsoft.com/office/drawing/2014/main" id="{665E6533-54F9-ECE2-0BD8-87B19B490726}"/>
              </a:ext>
            </a:extLst>
          </p:cNvPr>
          <p:cNvSpPr/>
          <p:nvPr/>
        </p:nvSpPr>
        <p:spPr>
          <a:xfrm>
            <a:off x="8092282" y="867042"/>
            <a:ext cx="2828760" cy="1315441"/>
          </a:xfrm>
          <a:prstGeom prst="wedgeEllipseCallout">
            <a:avLst>
              <a:gd name="adj1" fmla="val -78164"/>
              <a:gd name="adj2" fmla="val 3561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Notre site web</a:t>
            </a:r>
          </a:p>
          <a:p>
            <a:pPr algn="ctr"/>
            <a:r>
              <a:rPr lang="fr-FR" b="1" dirty="0">
                <a:solidFill>
                  <a:schemeClr val="tx1"/>
                </a:solidFill>
                <a:hlinkClick r:id="rId2">
                  <a:extLst>
                    <a:ext uri="{A12FA001-AC4F-418D-AE19-62706E023703}">
                      <ahyp:hlinkClr xmlns:ahyp="http://schemas.microsoft.com/office/drawing/2018/hyperlinkcolor" val="tx"/>
                    </a:ext>
                  </a:extLst>
                </a:hlinkClick>
              </a:rPr>
              <a:t>www.apefasbl.org</a:t>
            </a:r>
            <a:r>
              <a:rPr lang="fr-FR" b="1" dirty="0">
                <a:solidFill>
                  <a:schemeClr val="tx1"/>
                </a:solidFill>
              </a:rPr>
              <a:t> </a:t>
            </a:r>
            <a:endParaRPr lang="fr-BE" b="1" dirty="0">
              <a:solidFill>
                <a:schemeClr val="tx1"/>
              </a:solidFill>
            </a:endParaRPr>
          </a:p>
        </p:txBody>
      </p:sp>
      <p:pic>
        <p:nvPicPr>
          <p:cNvPr id="1028" name="Picture 4" descr="Information Icon Vector Art, Icons, and Graphics for Free Download">
            <a:extLst>
              <a:ext uri="{FF2B5EF4-FFF2-40B4-BE49-F238E27FC236}">
                <a16:creationId xmlns:a16="http://schemas.microsoft.com/office/drawing/2014/main" id="{CEA6D6A6-17D3-3F19-3DF1-65725C2CCE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6030" y="2055514"/>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Bulle narrative : ronde 4">
            <a:extLst>
              <a:ext uri="{FF2B5EF4-FFF2-40B4-BE49-F238E27FC236}">
                <a16:creationId xmlns:a16="http://schemas.microsoft.com/office/drawing/2014/main" id="{057D3E4E-A7EB-6C50-DC2E-9F142A7C1DAE}"/>
              </a:ext>
            </a:extLst>
          </p:cNvPr>
          <p:cNvSpPr/>
          <p:nvPr/>
        </p:nvSpPr>
        <p:spPr>
          <a:xfrm>
            <a:off x="8356825" y="2469355"/>
            <a:ext cx="2828760" cy="1315441"/>
          </a:xfrm>
          <a:prstGeom prst="wedgeEllipseCallout">
            <a:avLst>
              <a:gd name="adj1" fmla="val -83044"/>
              <a:gd name="adj2" fmla="val -1685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Notre plateforme </a:t>
            </a:r>
            <a:r>
              <a:rPr lang="fr-FR" b="1" dirty="0">
                <a:solidFill>
                  <a:schemeClr val="tx1"/>
                </a:solidFill>
              </a:rPr>
              <a:t>Extranet</a:t>
            </a:r>
            <a:endParaRPr lang="fr-BE" b="1" dirty="0">
              <a:solidFill>
                <a:schemeClr val="tx1"/>
              </a:solidFill>
            </a:endParaRPr>
          </a:p>
        </p:txBody>
      </p:sp>
      <p:sp>
        <p:nvSpPr>
          <p:cNvPr id="6" name="Bulle narrative : ronde 5">
            <a:extLst>
              <a:ext uri="{FF2B5EF4-FFF2-40B4-BE49-F238E27FC236}">
                <a16:creationId xmlns:a16="http://schemas.microsoft.com/office/drawing/2014/main" id="{6CFDAAF2-6447-E59F-B24D-A52A75ED80F2}"/>
              </a:ext>
            </a:extLst>
          </p:cNvPr>
          <p:cNvSpPr/>
          <p:nvPr/>
        </p:nvSpPr>
        <p:spPr>
          <a:xfrm>
            <a:off x="8092281" y="4323359"/>
            <a:ext cx="3769039" cy="2111947"/>
          </a:xfrm>
          <a:prstGeom prst="wedgeEllipseCallout">
            <a:avLst>
              <a:gd name="adj1" fmla="val -72370"/>
              <a:gd name="adj2" fmla="val -6013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Cellule administrative joignable par téléphone du </a:t>
            </a:r>
            <a:r>
              <a:rPr lang="fr-FR" b="1" dirty="0">
                <a:solidFill>
                  <a:schemeClr val="tx1"/>
                </a:solidFill>
              </a:rPr>
              <a:t>lundi au vendredi </a:t>
            </a:r>
          </a:p>
          <a:p>
            <a:pPr algn="ctr"/>
            <a:r>
              <a:rPr lang="fr-FR" dirty="0">
                <a:solidFill>
                  <a:schemeClr val="tx1"/>
                </a:solidFill>
              </a:rPr>
              <a:t>de </a:t>
            </a:r>
            <a:r>
              <a:rPr lang="fr-FR" b="1" dirty="0">
                <a:solidFill>
                  <a:schemeClr val="tx1"/>
                </a:solidFill>
              </a:rPr>
              <a:t>9h30 à 16h</a:t>
            </a:r>
            <a:endParaRPr lang="fr-BE" b="1" dirty="0">
              <a:solidFill>
                <a:schemeClr val="tx1"/>
              </a:solidFill>
            </a:endParaRPr>
          </a:p>
        </p:txBody>
      </p:sp>
      <p:sp>
        <p:nvSpPr>
          <p:cNvPr id="7" name="Bulle narrative : ronde 6">
            <a:extLst>
              <a:ext uri="{FF2B5EF4-FFF2-40B4-BE49-F238E27FC236}">
                <a16:creationId xmlns:a16="http://schemas.microsoft.com/office/drawing/2014/main" id="{113D0E39-149E-0810-ED81-FBC22DEB7637}"/>
              </a:ext>
            </a:extLst>
          </p:cNvPr>
          <p:cNvSpPr/>
          <p:nvPr/>
        </p:nvSpPr>
        <p:spPr>
          <a:xfrm>
            <a:off x="1357222" y="622627"/>
            <a:ext cx="2828760" cy="1315441"/>
          </a:xfrm>
          <a:prstGeom prst="wedgeEllipseCallout">
            <a:avLst>
              <a:gd name="adj1" fmla="val 68213"/>
              <a:gd name="adj2" fmla="val 4282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Déclarer le </a:t>
            </a:r>
            <a:r>
              <a:rPr lang="fr-FR" b="1" dirty="0" err="1">
                <a:solidFill>
                  <a:schemeClr val="tx1"/>
                </a:solidFill>
              </a:rPr>
              <a:t>Qbis</a:t>
            </a:r>
            <a:r>
              <a:rPr lang="fr-FR" b="1" dirty="0">
                <a:solidFill>
                  <a:schemeClr val="tx1"/>
                </a:solidFill>
              </a:rPr>
              <a:t> </a:t>
            </a:r>
            <a:r>
              <a:rPr lang="fr-FR" dirty="0" err="1">
                <a:solidFill>
                  <a:schemeClr val="tx1"/>
                </a:solidFill>
              </a:rPr>
              <a:t>du·de</a:t>
            </a:r>
            <a:r>
              <a:rPr lang="fr-FR" dirty="0">
                <a:solidFill>
                  <a:schemeClr val="tx1"/>
                </a:solidFill>
              </a:rPr>
              <a:t> la </a:t>
            </a:r>
            <a:r>
              <a:rPr lang="fr-BE" sz="1800" dirty="0" err="1">
                <a:solidFill>
                  <a:schemeClr val="tx1"/>
                </a:solidFill>
                <a:effectLst/>
                <a:ea typeface="Times New Roman" panose="02020603050405020304" pitchFamily="18" charset="0"/>
              </a:rPr>
              <a:t>travailleur·euse</a:t>
            </a:r>
            <a:r>
              <a:rPr lang="fr-BE" sz="1800" dirty="0">
                <a:solidFill>
                  <a:schemeClr val="tx1"/>
                </a:solidFill>
                <a:effectLst/>
                <a:ea typeface="Times New Roman" panose="02020603050405020304" pitchFamily="18" charset="0"/>
              </a:rPr>
              <a:t> </a:t>
            </a:r>
            <a:r>
              <a:rPr lang="fr-BE" sz="1800" dirty="0" err="1">
                <a:solidFill>
                  <a:schemeClr val="tx1"/>
                </a:solidFill>
                <a:effectLst/>
                <a:ea typeface="Times New Roman" panose="02020603050405020304" pitchFamily="18" charset="0"/>
              </a:rPr>
              <a:t>entrant·e</a:t>
            </a:r>
            <a:endParaRPr lang="fr-BE" dirty="0">
              <a:solidFill>
                <a:schemeClr val="tx1"/>
              </a:solidFill>
            </a:endParaRPr>
          </a:p>
        </p:txBody>
      </p:sp>
      <p:sp>
        <p:nvSpPr>
          <p:cNvPr id="8" name="Bulle narrative : ronde 7">
            <a:extLst>
              <a:ext uri="{FF2B5EF4-FFF2-40B4-BE49-F238E27FC236}">
                <a16:creationId xmlns:a16="http://schemas.microsoft.com/office/drawing/2014/main" id="{E2C1C6BC-0CDE-8E23-F952-FCE7E6D52D9A}"/>
              </a:ext>
            </a:extLst>
          </p:cNvPr>
          <p:cNvSpPr/>
          <p:nvPr/>
        </p:nvSpPr>
        <p:spPr>
          <a:xfrm>
            <a:off x="4615131" y="209321"/>
            <a:ext cx="2828760" cy="1315441"/>
          </a:xfrm>
          <a:prstGeom prst="wedgeEllipseCallout">
            <a:avLst>
              <a:gd name="adj1" fmla="val -28762"/>
              <a:gd name="adj2" fmla="val 6446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Stopper le </a:t>
            </a:r>
            <a:r>
              <a:rPr lang="fr-FR" b="1" dirty="0" err="1">
                <a:solidFill>
                  <a:schemeClr val="tx1"/>
                </a:solidFill>
              </a:rPr>
              <a:t>Qbis</a:t>
            </a:r>
            <a:r>
              <a:rPr lang="fr-FR" b="1" dirty="0">
                <a:solidFill>
                  <a:schemeClr val="tx1"/>
                </a:solidFill>
              </a:rPr>
              <a:t> </a:t>
            </a:r>
            <a:r>
              <a:rPr lang="fr-FR" dirty="0" err="1">
                <a:solidFill>
                  <a:schemeClr val="tx1"/>
                </a:solidFill>
              </a:rPr>
              <a:t>du·de</a:t>
            </a:r>
            <a:r>
              <a:rPr lang="fr-FR" dirty="0">
                <a:solidFill>
                  <a:schemeClr val="tx1"/>
                </a:solidFill>
              </a:rPr>
              <a:t> la </a:t>
            </a:r>
            <a:r>
              <a:rPr lang="fr-BE" sz="1800" dirty="0" err="1">
                <a:solidFill>
                  <a:schemeClr val="tx1"/>
                </a:solidFill>
                <a:effectLst/>
                <a:ea typeface="Times New Roman" panose="02020603050405020304" pitchFamily="18" charset="0"/>
              </a:rPr>
              <a:t>travailleur·euse</a:t>
            </a:r>
            <a:r>
              <a:rPr lang="fr-BE" sz="1800" dirty="0">
                <a:solidFill>
                  <a:schemeClr val="tx1"/>
                </a:solidFill>
                <a:effectLst/>
                <a:ea typeface="Times New Roman" panose="02020603050405020304" pitchFamily="18" charset="0"/>
              </a:rPr>
              <a:t> </a:t>
            </a:r>
            <a:r>
              <a:rPr lang="fr-BE" sz="1800" dirty="0" err="1">
                <a:solidFill>
                  <a:schemeClr val="tx1"/>
                </a:solidFill>
                <a:effectLst/>
                <a:ea typeface="Times New Roman" panose="02020603050405020304" pitchFamily="18" charset="0"/>
              </a:rPr>
              <a:t>sortant·e</a:t>
            </a:r>
            <a:endParaRPr lang="fr-BE" sz="1800" dirty="0">
              <a:solidFill>
                <a:schemeClr val="tx1"/>
              </a:solidFill>
              <a:effectLst/>
              <a:ea typeface="Times New Roman" panose="02020603050405020304" pitchFamily="18" charset="0"/>
            </a:endParaRPr>
          </a:p>
        </p:txBody>
      </p:sp>
      <p:sp>
        <p:nvSpPr>
          <p:cNvPr id="9" name="Bulle narrative : ronde 8">
            <a:extLst>
              <a:ext uri="{FF2B5EF4-FFF2-40B4-BE49-F238E27FC236}">
                <a16:creationId xmlns:a16="http://schemas.microsoft.com/office/drawing/2014/main" id="{80C423C9-6E82-5247-6B58-16693043EBD8}"/>
              </a:ext>
            </a:extLst>
          </p:cNvPr>
          <p:cNvSpPr/>
          <p:nvPr/>
        </p:nvSpPr>
        <p:spPr>
          <a:xfrm>
            <a:off x="488027" y="2182482"/>
            <a:ext cx="3488750" cy="1602313"/>
          </a:xfrm>
          <a:prstGeom prst="wedgeEllipseCallout">
            <a:avLst>
              <a:gd name="adj1" fmla="val 65164"/>
              <a:gd name="adj2" fmla="val 413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Prévenir le Fonds des</a:t>
            </a:r>
            <a:r>
              <a:rPr lang="fr-FR" b="1" dirty="0">
                <a:solidFill>
                  <a:schemeClr val="tx1"/>
                </a:solidFill>
              </a:rPr>
              <a:t> changements </a:t>
            </a:r>
            <a:r>
              <a:rPr lang="fr-FR" dirty="0">
                <a:solidFill>
                  <a:schemeClr val="tx1"/>
                </a:solidFill>
              </a:rPr>
              <a:t>concernant les emplois Maribel</a:t>
            </a:r>
            <a:endParaRPr lang="fr-BE" b="1" dirty="0">
              <a:solidFill>
                <a:schemeClr val="tx1"/>
              </a:solidFill>
            </a:endParaRPr>
          </a:p>
        </p:txBody>
      </p:sp>
      <p:sp>
        <p:nvSpPr>
          <p:cNvPr id="10" name="Bulle narrative : ronde 9">
            <a:extLst>
              <a:ext uri="{FF2B5EF4-FFF2-40B4-BE49-F238E27FC236}">
                <a16:creationId xmlns:a16="http://schemas.microsoft.com/office/drawing/2014/main" id="{9B34C032-9550-C704-919A-63BAB8D8CDA6}"/>
              </a:ext>
            </a:extLst>
          </p:cNvPr>
          <p:cNvSpPr/>
          <p:nvPr/>
        </p:nvSpPr>
        <p:spPr>
          <a:xfrm>
            <a:off x="943859" y="4532081"/>
            <a:ext cx="2828760" cy="1315441"/>
          </a:xfrm>
          <a:prstGeom prst="wedgeEllipseCallout">
            <a:avLst>
              <a:gd name="adj1" fmla="val 85290"/>
              <a:gd name="adj2" fmla="val -9882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Lire avec attention les </a:t>
            </a:r>
            <a:r>
              <a:rPr lang="fr-FR" b="1" dirty="0">
                <a:solidFill>
                  <a:schemeClr val="tx1"/>
                </a:solidFill>
              </a:rPr>
              <a:t>newsletters</a:t>
            </a:r>
            <a:r>
              <a:rPr lang="fr-FR" dirty="0">
                <a:solidFill>
                  <a:schemeClr val="tx1"/>
                </a:solidFill>
              </a:rPr>
              <a:t> mensuelles</a:t>
            </a:r>
            <a:endParaRPr lang="fr-BE" b="1" dirty="0">
              <a:solidFill>
                <a:schemeClr val="tx1"/>
              </a:solidFill>
            </a:endParaRPr>
          </a:p>
        </p:txBody>
      </p:sp>
      <p:sp>
        <p:nvSpPr>
          <p:cNvPr id="11" name="Bulle narrative : ronde 10">
            <a:extLst>
              <a:ext uri="{FF2B5EF4-FFF2-40B4-BE49-F238E27FC236}">
                <a16:creationId xmlns:a16="http://schemas.microsoft.com/office/drawing/2014/main" id="{0B540474-B8B3-9283-97FB-18FC26B49C9C}"/>
              </a:ext>
            </a:extLst>
          </p:cNvPr>
          <p:cNvSpPr/>
          <p:nvPr/>
        </p:nvSpPr>
        <p:spPr>
          <a:xfrm>
            <a:off x="4231285" y="5046366"/>
            <a:ext cx="3488750" cy="1602313"/>
          </a:xfrm>
          <a:prstGeom prst="wedgeEllipseCallout">
            <a:avLst>
              <a:gd name="adj1" fmla="val -1350"/>
              <a:gd name="adj2" fmla="val -8738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Vérifier scrupuleusement les </a:t>
            </a:r>
            <a:r>
              <a:rPr lang="fr-FR" b="1" dirty="0">
                <a:solidFill>
                  <a:schemeClr val="tx1"/>
                </a:solidFill>
              </a:rPr>
              <a:t>contrôles trimestriels</a:t>
            </a:r>
            <a:endParaRPr lang="fr-BE" b="1" dirty="0">
              <a:solidFill>
                <a:schemeClr val="tx1"/>
              </a:solidFill>
            </a:endParaRPr>
          </a:p>
        </p:txBody>
      </p:sp>
    </p:spTree>
    <p:extLst>
      <p:ext uri="{BB962C8B-B14F-4D97-AF65-F5344CB8AC3E}">
        <p14:creationId xmlns:p14="http://schemas.microsoft.com/office/powerpoint/2010/main" val="2368461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763ADC-3B84-094B-AC01-D94293D4B267}"/>
              </a:ext>
            </a:extLst>
          </p:cNvPr>
          <p:cNvSpPr>
            <a:spLocks noGrp="1"/>
          </p:cNvSpPr>
          <p:nvPr>
            <p:ph type="title"/>
          </p:nvPr>
        </p:nvSpPr>
        <p:spPr/>
        <p:txBody>
          <a:bodyPr/>
          <a:lstStyle/>
          <a:p>
            <a:pPr marL="742950" indent="-742950">
              <a:buFont typeface="+mj-lt"/>
              <a:buAutoNum type="arabicPeriod" startAt="5"/>
            </a:pPr>
            <a:r>
              <a:rPr lang="fr-FR" sz="4400" b="1" dirty="0">
                <a:solidFill>
                  <a:srgbClr val="E2017B"/>
                </a:solidFill>
              </a:rPr>
              <a:t>Contact</a:t>
            </a:r>
          </a:p>
        </p:txBody>
      </p:sp>
      <p:sp>
        <p:nvSpPr>
          <p:cNvPr id="3" name="Espace réservé du contenu 2">
            <a:extLst>
              <a:ext uri="{FF2B5EF4-FFF2-40B4-BE49-F238E27FC236}">
                <a16:creationId xmlns:a16="http://schemas.microsoft.com/office/drawing/2014/main" id="{A06DC727-9F25-8BAF-2860-6361B0EC404C}"/>
              </a:ext>
            </a:extLst>
          </p:cNvPr>
          <p:cNvSpPr>
            <a:spLocks noGrp="1"/>
          </p:cNvSpPr>
          <p:nvPr>
            <p:ph idx="1"/>
          </p:nvPr>
        </p:nvSpPr>
        <p:spPr/>
        <p:txBody>
          <a:bodyPr/>
          <a:lstStyle/>
          <a:p>
            <a:pPr marL="0" indent="0">
              <a:buNone/>
            </a:pPr>
            <a:r>
              <a:rPr lang="fr-FR" b="1" dirty="0"/>
              <a:t>Pour l’institution:</a:t>
            </a:r>
          </a:p>
          <a:p>
            <a:pPr marL="0" indent="0">
              <a:buNone/>
            </a:pPr>
            <a:r>
              <a:rPr lang="fr-FR" dirty="0"/>
              <a:t>Il est possible de référencer une ou plusieurs personnes de contact.</a:t>
            </a:r>
            <a:br>
              <a:rPr lang="fr-FR" dirty="0"/>
            </a:br>
            <a:r>
              <a:rPr lang="fr-FR" dirty="0"/>
              <a:t>N’oubliez pas de nous avertir en cas de changement.</a:t>
            </a:r>
          </a:p>
          <a:p>
            <a:pPr marL="0" indent="0">
              <a:buNone/>
            </a:pPr>
            <a:endParaRPr lang="fr-FR" dirty="0"/>
          </a:p>
          <a:p>
            <a:pPr marL="0" indent="0">
              <a:lnSpc>
                <a:spcPct val="100000"/>
              </a:lnSpc>
              <a:spcBef>
                <a:spcPts val="0"/>
              </a:spcBef>
              <a:buNone/>
            </a:pPr>
            <a:r>
              <a:rPr lang="fr-FR" b="1" dirty="0"/>
              <a:t>Pour la cellule administrative:</a:t>
            </a:r>
            <a:br>
              <a:rPr lang="fr-FR" dirty="0"/>
            </a:br>
            <a:r>
              <a:rPr lang="fr-FR" dirty="0"/>
              <a:t>☎️ </a:t>
            </a:r>
            <a:r>
              <a:rPr lang="fr-BE" dirty="0">
                <a:effectLst/>
                <a:latin typeface="Calibri" panose="020F0502020204030204" pitchFamily="34" charset="0"/>
                <a:ea typeface="Calibri" panose="020F0502020204030204" pitchFamily="34" charset="0"/>
              </a:rPr>
              <a:t>02/227.61.54</a:t>
            </a:r>
          </a:p>
          <a:p>
            <a:pPr marL="0" indent="0">
              <a:lnSpc>
                <a:spcPct val="100000"/>
              </a:lnSpc>
              <a:spcBef>
                <a:spcPts val="0"/>
              </a:spcBef>
              <a:buNone/>
            </a:pPr>
            <a:r>
              <a:rPr lang="fr-BE" dirty="0"/>
              <a:t>📧</a:t>
            </a:r>
            <a:r>
              <a:rPr lang="fr-BE" dirty="0">
                <a:latin typeface="Calibri" panose="020F0502020204030204" pitchFamily="34" charset="0"/>
                <a:ea typeface="Calibri" panose="020F0502020204030204" pitchFamily="34" charset="0"/>
              </a:rPr>
              <a:t> </a:t>
            </a:r>
            <a:r>
              <a:rPr lang="fr-BE" dirty="0">
                <a:latin typeface="Calibri" panose="020F0502020204030204" pitchFamily="34" charset="0"/>
                <a:ea typeface="Calibri" panose="020F0502020204030204" pitchFamily="34" charset="0"/>
                <a:hlinkClick r:id="rId2"/>
              </a:rPr>
              <a:t>maribel32902@apefasbl.org</a:t>
            </a:r>
            <a:r>
              <a:rPr lang="fr-BE" dirty="0">
                <a:latin typeface="Calibri" panose="020F0502020204030204" pitchFamily="34" charset="0"/>
                <a:ea typeface="Calibri" panose="020F0502020204030204" pitchFamily="34" charset="0"/>
              </a:rPr>
              <a:t> </a:t>
            </a:r>
            <a:endParaRPr lang="fr-BE" dirty="0"/>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5889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763ADC-3B84-094B-AC01-D94293D4B267}"/>
              </a:ext>
            </a:extLst>
          </p:cNvPr>
          <p:cNvSpPr>
            <a:spLocks noGrp="1"/>
          </p:cNvSpPr>
          <p:nvPr>
            <p:ph type="title"/>
          </p:nvPr>
        </p:nvSpPr>
        <p:spPr/>
        <p:txBody>
          <a:bodyPr/>
          <a:lstStyle/>
          <a:p>
            <a:pPr marL="742950" indent="-742950">
              <a:buFont typeface="+mj-lt"/>
              <a:buAutoNum type="arabicPeriod" startAt="6"/>
            </a:pPr>
            <a:r>
              <a:rPr lang="fr-FR" sz="4400" b="1" dirty="0">
                <a:solidFill>
                  <a:srgbClr val="E2017B"/>
                </a:solidFill>
              </a:rPr>
              <a:t>Questions / Réponses</a:t>
            </a:r>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pic>
        <p:nvPicPr>
          <p:cNvPr id="3" name="Picture 6" descr="Questions et réponses - Icônes des médias sociaux gratuites">
            <a:extLst>
              <a:ext uri="{FF2B5EF4-FFF2-40B4-BE49-F238E27FC236}">
                <a16:creationId xmlns:a16="http://schemas.microsoft.com/office/drawing/2014/main" id="{3E2CF542-5DFD-71B6-4BB0-10179A1C3DC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92793" y="1690688"/>
            <a:ext cx="4351338" cy="4351338"/>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a:extLst>
              <a:ext uri="{FF2B5EF4-FFF2-40B4-BE49-F238E27FC236}">
                <a16:creationId xmlns:a16="http://schemas.microsoft.com/office/drawing/2014/main" id="{EE681791-87B2-BCB9-CC19-0B32ACDBD6F7}"/>
              </a:ext>
            </a:extLst>
          </p:cNvPr>
          <p:cNvSpPr txBox="1"/>
          <p:nvPr/>
        </p:nvSpPr>
        <p:spPr>
          <a:xfrm>
            <a:off x="6121623" y="1895168"/>
            <a:ext cx="5838260" cy="3724096"/>
          </a:xfrm>
          <a:prstGeom prst="rect">
            <a:avLst/>
          </a:prstGeom>
          <a:noFill/>
        </p:spPr>
        <p:txBody>
          <a:bodyPr wrap="square" rtlCol="0">
            <a:spAutoFit/>
          </a:bodyPr>
          <a:lstStyle/>
          <a:p>
            <a:pPr marL="457200" indent="-457200">
              <a:spcBef>
                <a:spcPts val="600"/>
              </a:spcBef>
              <a:spcAft>
                <a:spcPts val="600"/>
              </a:spcAft>
              <a:buFont typeface="Wingdings" panose="05000000000000000000" pitchFamily="2" charset="2"/>
              <a:buChar char="ü"/>
            </a:pPr>
            <a:r>
              <a:rPr lang="fr-FR" sz="2800" b="1" dirty="0"/>
              <a:t>Lever la main</a:t>
            </a:r>
          </a:p>
          <a:p>
            <a:pPr marL="457200" indent="-457200">
              <a:spcBef>
                <a:spcPts val="600"/>
              </a:spcBef>
              <a:spcAft>
                <a:spcPts val="600"/>
              </a:spcAft>
              <a:buFont typeface="Wingdings" panose="05000000000000000000" pitchFamily="2" charset="2"/>
              <a:buChar char="ü"/>
            </a:pPr>
            <a:r>
              <a:rPr lang="fr-FR" sz="2800" b="1" dirty="0"/>
              <a:t>Bienveillance &amp; confidentialité</a:t>
            </a:r>
          </a:p>
          <a:p>
            <a:pPr marL="457200" indent="-457200">
              <a:spcBef>
                <a:spcPts val="600"/>
              </a:spcBef>
              <a:spcAft>
                <a:spcPts val="600"/>
              </a:spcAft>
              <a:buFont typeface="Wingdings" panose="05000000000000000000" pitchFamily="2" charset="2"/>
              <a:buChar char="ü"/>
            </a:pPr>
            <a:r>
              <a:rPr lang="fr-FR" sz="2800" b="1" dirty="0"/>
              <a:t>Ne pas interrompre les autres</a:t>
            </a:r>
          </a:p>
          <a:p>
            <a:pPr marL="457200" indent="-457200">
              <a:spcBef>
                <a:spcPts val="600"/>
              </a:spcBef>
              <a:spcAft>
                <a:spcPts val="600"/>
              </a:spcAft>
              <a:buFont typeface="Wingdings" panose="05000000000000000000" pitchFamily="2" charset="2"/>
              <a:buChar char="ü"/>
            </a:pPr>
            <a:r>
              <a:rPr lang="fr-FR" sz="2800" b="1" dirty="0"/>
              <a:t>Formuler des questions qui sont au service de l’ensemble du groupe</a:t>
            </a:r>
          </a:p>
          <a:p>
            <a:pPr marL="457200" indent="-457200">
              <a:spcBef>
                <a:spcPts val="600"/>
              </a:spcBef>
              <a:spcAft>
                <a:spcPts val="600"/>
              </a:spcAft>
              <a:buFont typeface="Wingdings" panose="05000000000000000000" pitchFamily="2" charset="2"/>
              <a:buChar char="ü"/>
            </a:pPr>
            <a:r>
              <a:rPr lang="fr-FR" sz="2800" b="1" dirty="0"/>
              <a:t>Envoyer les demandes spécifiques par mail à la cellule administrative</a:t>
            </a:r>
            <a:endParaRPr lang="fr-BE" sz="2800" b="1" dirty="0"/>
          </a:p>
        </p:txBody>
      </p:sp>
    </p:spTree>
    <p:extLst>
      <p:ext uri="{BB962C8B-B14F-4D97-AF65-F5344CB8AC3E}">
        <p14:creationId xmlns:p14="http://schemas.microsoft.com/office/powerpoint/2010/main" val="326886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568798-A2A4-8B18-C433-8BFCB3B949DF}"/>
              </a:ext>
            </a:extLst>
          </p:cNvPr>
          <p:cNvSpPr>
            <a:spLocks noGrp="1"/>
          </p:cNvSpPr>
          <p:nvPr>
            <p:ph type="title"/>
          </p:nvPr>
        </p:nvSpPr>
        <p:spPr/>
        <p:txBody>
          <a:bodyPr/>
          <a:lstStyle/>
          <a:p>
            <a:r>
              <a:rPr lang="fr-BE" b="1" dirty="0">
                <a:solidFill>
                  <a:srgbClr val="E2017B"/>
                </a:solidFill>
              </a:rPr>
              <a:t>Une équipe à votre écoute</a:t>
            </a:r>
            <a:endParaRPr lang="fr-BE" dirty="0"/>
          </a:p>
        </p:txBody>
      </p:sp>
      <p:graphicFrame>
        <p:nvGraphicFramePr>
          <p:cNvPr id="4" name="Tableau 4">
            <a:extLst>
              <a:ext uri="{FF2B5EF4-FFF2-40B4-BE49-F238E27FC236}">
                <a16:creationId xmlns:a16="http://schemas.microsoft.com/office/drawing/2014/main" id="{610AF47C-CA0C-DE60-5A2E-54539AE0A951}"/>
              </a:ext>
            </a:extLst>
          </p:cNvPr>
          <p:cNvGraphicFramePr>
            <a:graphicFrameLocks noGrp="1"/>
          </p:cNvGraphicFramePr>
          <p:nvPr>
            <p:extLst>
              <p:ext uri="{D42A27DB-BD31-4B8C-83A1-F6EECF244321}">
                <p14:modId xmlns:p14="http://schemas.microsoft.com/office/powerpoint/2010/main" val="2114668683"/>
              </p:ext>
            </p:extLst>
          </p:nvPr>
        </p:nvGraphicFramePr>
        <p:xfrm>
          <a:off x="838200" y="1918738"/>
          <a:ext cx="10515600" cy="419739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084626285"/>
                    </a:ext>
                  </a:extLst>
                </a:gridCol>
                <a:gridCol w="5257800">
                  <a:extLst>
                    <a:ext uri="{9D8B030D-6E8A-4147-A177-3AD203B41FA5}">
                      <a16:colId xmlns:a16="http://schemas.microsoft.com/office/drawing/2014/main" val="478043801"/>
                    </a:ext>
                  </a:extLst>
                </a:gridCol>
              </a:tblGrid>
              <a:tr h="2098695">
                <a:tc>
                  <a:txBody>
                    <a:bodyPr/>
                    <a:lstStyle/>
                    <a:p>
                      <a:pPr algn="ctr"/>
                      <a:endParaRPr lang="fr-FR" dirty="0">
                        <a:solidFill>
                          <a:schemeClr val="tx1"/>
                        </a:solidFill>
                      </a:endParaRPr>
                    </a:p>
                    <a:p>
                      <a:pPr algn="ctr"/>
                      <a:endParaRPr lang="fr-FR" dirty="0">
                        <a:solidFill>
                          <a:schemeClr val="tx1"/>
                        </a:solidFill>
                      </a:endParaRPr>
                    </a:p>
                    <a:p>
                      <a:pPr algn="ctr"/>
                      <a:r>
                        <a:rPr lang="fr-FR" dirty="0">
                          <a:solidFill>
                            <a:schemeClr val="tx1"/>
                          </a:solidFill>
                        </a:rPr>
                        <a:t>Julie MARTELANGE</a:t>
                      </a:r>
                    </a:p>
                    <a:p>
                      <a:pPr algn="ctr"/>
                      <a:r>
                        <a:rPr lang="fr-FR" b="1" dirty="0">
                          <a:solidFill>
                            <a:schemeClr val="bg1">
                              <a:lumMod val="50000"/>
                            </a:schemeClr>
                          </a:solidFill>
                        </a:rPr>
                        <a:t>Présidente</a:t>
                      </a:r>
                    </a:p>
                    <a:p>
                      <a:pPr algn="ctr"/>
                      <a:r>
                        <a:rPr lang="fr-FR" b="0" i="1" dirty="0">
                          <a:solidFill>
                            <a:schemeClr val="tx1"/>
                          </a:solidFill>
                        </a:rPr>
                        <a:t>Comité de Gestion FMS 329.02</a:t>
                      </a:r>
                      <a:endParaRPr lang="fr-BE" b="0" i="1" dirty="0">
                        <a:solidFill>
                          <a:schemeClr val="tx1"/>
                        </a:solidFill>
                      </a:endParaRPr>
                    </a:p>
                    <a:p>
                      <a:pPr algn="ctr"/>
                      <a:endParaRPr lang="fr-BE" dirty="0">
                        <a:solidFill>
                          <a:schemeClr val="tx1"/>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endParaRPr lang="fr-FR" dirty="0">
                        <a:solidFill>
                          <a:schemeClr val="tx1"/>
                        </a:solidFill>
                      </a:endParaRPr>
                    </a:p>
                    <a:p>
                      <a:pPr algn="ctr"/>
                      <a:endParaRPr lang="fr-FR" dirty="0">
                        <a:solidFill>
                          <a:schemeClr val="tx1"/>
                        </a:solidFill>
                      </a:endParaRPr>
                    </a:p>
                    <a:p>
                      <a:pPr algn="ctr"/>
                      <a:r>
                        <a:rPr lang="fr-FR" dirty="0">
                          <a:solidFill>
                            <a:schemeClr val="tx1"/>
                          </a:solidFill>
                        </a:rPr>
                        <a:t>Farah ISMAÏLI</a:t>
                      </a:r>
                    </a:p>
                    <a:p>
                      <a:pPr algn="ctr"/>
                      <a:r>
                        <a:rPr lang="fr-FR" b="1" dirty="0">
                          <a:solidFill>
                            <a:schemeClr val="bg1">
                              <a:lumMod val="50000"/>
                            </a:schemeClr>
                          </a:solidFill>
                        </a:rPr>
                        <a:t>Vice-Présidente</a:t>
                      </a:r>
                    </a:p>
                    <a:p>
                      <a:pPr algn="ctr"/>
                      <a:r>
                        <a:rPr lang="fr-FR" b="0" i="1" dirty="0">
                          <a:solidFill>
                            <a:schemeClr val="tx1"/>
                          </a:solidFill>
                        </a:rPr>
                        <a:t>Comité de Gestion FMS 329.02</a:t>
                      </a:r>
                      <a:endParaRPr lang="fr-BE" b="0" i="1" dirty="0">
                        <a:solidFill>
                          <a:schemeClr val="tx1"/>
                        </a:solidFill>
                      </a:endParaRPr>
                    </a:p>
                    <a:p>
                      <a:pPr algn="ctr"/>
                      <a:endParaRPr lang="fr-BE" dirty="0">
                        <a:solidFill>
                          <a:schemeClr val="tx1"/>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8597597"/>
                  </a:ext>
                </a:extLst>
              </a:tr>
              <a:tr h="2098695">
                <a:tc>
                  <a:txBody>
                    <a:bodyPr/>
                    <a:lstStyle/>
                    <a:p>
                      <a:pPr algn="ctr"/>
                      <a:endParaRPr lang="fr-FR" dirty="0">
                        <a:solidFill>
                          <a:schemeClr val="tx1"/>
                        </a:solidFill>
                      </a:endParaRPr>
                    </a:p>
                    <a:p>
                      <a:pPr algn="ctr"/>
                      <a:endParaRPr lang="fr-FR" dirty="0">
                        <a:solidFill>
                          <a:schemeClr val="tx1"/>
                        </a:solidFill>
                      </a:endParaRPr>
                    </a:p>
                    <a:p>
                      <a:pPr algn="ctr"/>
                      <a:r>
                        <a:rPr lang="fr-FR" b="1" dirty="0">
                          <a:solidFill>
                            <a:schemeClr val="tx1"/>
                          </a:solidFill>
                        </a:rPr>
                        <a:t>Jessica FASTENAKEL</a:t>
                      </a:r>
                    </a:p>
                    <a:p>
                      <a:pPr algn="ctr"/>
                      <a:r>
                        <a:rPr lang="fr-FR" b="1" dirty="0">
                          <a:solidFill>
                            <a:schemeClr val="bg1">
                              <a:lumMod val="50000"/>
                            </a:schemeClr>
                          </a:solidFill>
                        </a:rPr>
                        <a:t>Responsable administrative</a:t>
                      </a:r>
                      <a:br>
                        <a:rPr lang="fr-FR" dirty="0">
                          <a:solidFill>
                            <a:schemeClr val="tx1"/>
                          </a:solidFill>
                        </a:rPr>
                      </a:br>
                      <a:r>
                        <a:rPr lang="fr-FR" dirty="0">
                          <a:solidFill>
                            <a:schemeClr val="tx1"/>
                          </a:solidFill>
                        </a:rPr>
                        <a:t>Cellule administrative FMS 329.02</a:t>
                      </a:r>
                      <a:endParaRPr lang="fr-BE"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a:endParaRPr lang="fr-FR" dirty="0">
                        <a:solidFill>
                          <a:schemeClr val="tx1"/>
                        </a:solidFill>
                      </a:endParaRPr>
                    </a:p>
                    <a:p>
                      <a:pPr algn="ctr"/>
                      <a:endParaRPr lang="fr-FR" dirty="0">
                        <a:solidFill>
                          <a:schemeClr val="tx1"/>
                        </a:solidFill>
                      </a:endParaRPr>
                    </a:p>
                    <a:p>
                      <a:pPr algn="ctr"/>
                      <a:r>
                        <a:rPr lang="fr-FR" b="1" dirty="0">
                          <a:solidFill>
                            <a:schemeClr val="tx1"/>
                          </a:solidFill>
                        </a:rPr>
                        <a:t>Quentin RAVET</a:t>
                      </a:r>
                      <a:br>
                        <a:rPr lang="fr-FR" dirty="0">
                          <a:solidFill>
                            <a:schemeClr val="tx1"/>
                          </a:solidFill>
                        </a:rPr>
                      </a:br>
                      <a:r>
                        <a:rPr lang="fr-FR" b="1" dirty="0">
                          <a:solidFill>
                            <a:schemeClr val="bg1">
                              <a:lumMod val="50000"/>
                            </a:schemeClr>
                          </a:solidFill>
                        </a:rPr>
                        <a:t>Collaborateur administratif</a:t>
                      </a:r>
                    </a:p>
                    <a:p>
                      <a:pPr algn="ctr"/>
                      <a:r>
                        <a:rPr lang="fr-FR" dirty="0">
                          <a:solidFill>
                            <a:schemeClr val="tx1"/>
                          </a:solidFill>
                        </a:rPr>
                        <a:t>Cellule administrative FMS 329.02</a:t>
                      </a:r>
                      <a:endParaRPr lang="fr-BE"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433749616"/>
                  </a:ext>
                </a:extLst>
              </a:tr>
            </a:tbl>
          </a:graphicData>
        </a:graphic>
      </p:graphicFrame>
    </p:spTree>
    <p:extLst>
      <p:ext uri="{BB962C8B-B14F-4D97-AF65-F5344CB8AC3E}">
        <p14:creationId xmlns:p14="http://schemas.microsoft.com/office/powerpoint/2010/main" val="2395643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763ADC-3B84-094B-AC01-D94293D4B267}"/>
              </a:ext>
            </a:extLst>
          </p:cNvPr>
          <p:cNvSpPr>
            <a:spLocks noGrp="1"/>
          </p:cNvSpPr>
          <p:nvPr>
            <p:ph type="title"/>
          </p:nvPr>
        </p:nvSpPr>
        <p:spPr/>
        <p:txBody>
          <a:bodyPr/>
          <a:lstStyle/>
          <a:p>
            <a:r>
              <a:rPr lang="fr-BE" b="1" dirty="0">
                <a:solidFill>
                  <a:srgbClr val="E2017B"/>
                </a:solidFill>
              </a:rPr>
              <a:t>Au programme!</a:t>
            </a:r>
          </a:p>
        </p:txBody>
      </p:sp>
      <p:sp>
        <p:nvSpPr>
          <p:cNvPr id="3" name="Espace réservé du contenu 2">
            <a:extLst>
              <a:ext uri="{FF2B5EF4-FFF2-40B4-BE49-F238E27FC236}">
                <a16:creationId xmlns:a16="http://schemas.microsoft.com/office/drawing/2014/main" id="{A06DC727-9F25-8BAF-2860-6361B0EC404C}"/>
              </a:ext>
            </a:extLst>
          </p:cNvPr>
          <p:cNvSpPr>
            <a:spLocks noGrp="1"/>
          </p:cNvSpPr>
          <p:nvPr>
            <p:ph idx="1"/>
          </p:nvPr>
        </p:nvSpPr>
        <p:spPr>
          <a:ln>
            <a:noFill/>
          </a:ln>
        </p:spPr>
        <p:style>
          <a:lnRef idx="2">
            <a:schemeClr val="accent2"/>
          </a:lnRef>
          <a:fillRef idx="1">
            <a:schemeClr val="lt1"/>
          </a:fillRef>
          <a:effectRef idx="0">
            <a:schemeClr val="accent2"/>
          </a:effectRef>
          <a:fontRef idx="minor">
            <a:schemeClr val="dk1"/>
          </a:fontRef>
        </p:style>
        <p:txBody>
          <a:bodyPr>
            <a:normAutofit/>
          </a:bodyPr>
          <a:lstStyle/>
          <a:p>
            <a:pPr marL="514350" indent="-514350">
              <a:buFont typeface="+mj-lt"/>
              <a:buAutoNum type="arabicPeriod"/>
            </a:pPr>
            <a:r>
              <a:rPr lang="fr-FR" sz="3200" dirty="0"/>
              <a:t>Qu’est-ce que le Maribel social?</a:t>
            </a:r>
          </a:p>
          <a:p>
            <a:pPr marL="514350" indent="-514350">
              <a:buFont typeface="+mj-lt"/>
              <a:buAutoNum type="arabicPeriod"/>
            </a:pPr>
            <a:r>
              <a:rPr lang="fr-FR" sz="3200" dirty="0"/>
              <a:t>Modalités d’attribution de poste</a:t>
            </a:r>
          </a:p>
          <a:p>
            <a:pPr marL="514350" indent="-514350">
              <a:buFont typeface="+mj-lt"/>
              <a:buAutoNum type="arabicPeriod"/>
            </a:pPr>
            <a:r>
              <a:rPr lang="fr-FR" sz="3200" dirty="0"/>
              <a:t>Modalités de paiement de la subvention</a:t>
            </a:r>
          </a:p>
          <a:p>
            <a:pPr marL="514350" indent="-514350">
              <a:buFont typeface="+mj-lt"/>
              <a:buAutoNum type="arabicPeriod"/>
            </a:pPr>
            <a:r>
              <a:rPr lang="fr-FR" sz="3200" dirty="0"/>
              <a:t>Procédures administratives</a:t>
            </a:r>
          </a:p>
          <a:p>
            <a:pPr marL="514350" indent="-514350">
              <a:buFont typeface="+mj-lt"/>
              <a:buAutoNum type="arabicPeriod"/>
            </a:pPr>
            <a:r>
              <a:rPr lang="fr-FR" sz="3200" dirty="0"/>
              <a:t>Contact</a:t>
            </a:r>
          </a:p>
          <a:p>
            <a:pPr marL="514350" indent="-514350">
              <a:buFont typeface="+mj-lt"/>
              <a:buAutoNum type="arabicPeriod"/>
            </a:pPr>
            <a:r>
              <a:rPr lang="fr-FR" sz="3200" dirty="0"/>
              <a:t>Questions / Réponses</a:t>
            </a:r>
          </a:p>
          <a:p>
            <a:pPr marL="0" indent="0">
              <a:buNone/>
            </a:pPr>
            <a:endParaRPr lang="fr-FR" dirty="0"/>
          </a:p>
          <a:p>
            <a:endParaRPr lang="fr-BE" dirty="0"/>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578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763ADC-3B84-094B-AC01-D94293D4B267}"/>
              </a:ext>
            </a:extLst>
          </p:cNvPr>
          <p:cNvSpPr>
            <a:spLocks noGrp="1"/>
          </p:cNvSpPr>
          <p:nvPr>
            <p:ph type="title"/>
          </p:nvPr>
        </p:nvSpPr>
        <p:spPr>
          <a:xfrm>
            <a:off x="838200" y="151188"/>
            <a:ext cx="10515600" cy="1325563"/>
          </a:xfrm>
        </p:spPr>
        <p:txBody>
          <a:bodyPr>
            <a:normAutofit/>
          </a:bodyPr>
          <a:lstStyle/>
          <a:p>
            <a:pPr marL="742950" indent="-742950">
              <a:buFont typeface="+mj-lt"/>
              <a:buAutoNum type="arabicPeriod"/>
            </a:pPr>
            <a:r>
              <a:rPr lang="fr-FR" sz="4400" b="1" dirty="0">
                <a:solidFill>
                  <a:srgbClr val="E2017B"/>
                </a:solidFill>
              </a:rPr>
              <a:t>Qu’est-ce que le Maribel Social?</a:t>
            </a:r>
            <a:endParaRPr lang="fr-BE" b="1" dirty="0">
              <a:solidFill>
                <a:srgbClr val="E2017B"/>
              </a:solidFill>
            </a:endParaRPr>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F9D689D1-B54F-BB6A-2FD1-D73020CEC657}"/>
              </a:ext>
            </a:extLst>
          </p:cNvPr>
          <p:cNvSpPr>
            <a:spLocks noGrp="1"/>
          </p:cNvSpPr>
          <p:nvPr>
            <p:ph idx="1"/>
          </p:nvPr>
        </p:nvSpPr>
        <p:spPr>
          <a:xfrm>
            <a:off x="838200" y="1454688"/>
            <a:ext cx="10515600" cy="4662239"/>
          </a:xfrm>
        </p:spPr>
        <p:txBody>
          <a:bodyPr>
            <a:normAutofit fontScale="92500" lnSpcReduction="10000"/>
          </a:bodyPr>
          <a:lstStyle/>
          <a:p>
            <a:pPr marL="342900" lvl="0" indent="-342900" algn="just">
              <a:lnSpc>
                <a:spcPct val="100000"/>
              </a:lnSpc>
              <a:spcBef>
                <a:spcPts val="0"/>
              </a:spcBef>
              <a:buFont typeface="+mj-lt"/>
              <a:buAutoNum type="alphaUcPeriod"/>
              <a:tabLst>
                <a:tab pos="457200" algn="l"/>
                <a:tab pos="449580" algn="l"/>
              </a:tabLst>
            </a:pPr>
            <a:r>
              <a:rPr lang="fr-BE" sz="1900" b="1" u="sng" dirty="0">
                <a:effectLst/>
              </a:rPr>
              <a:t>D’où vient l’argent qui alimente le Fonds ?</a:t>
            </a:r>
          </a:p>
          <a:p>
            <a:pPr marL="342900" lvl="0" indent="-342900" algn="just">
              <a:lnSpc>
                <a:spcPct val="100000"/>
              </a:lnSpc>
              <a:spcBef>
                <a:spcPts val="0"/>
              </a:spcBef>
              <a:buFont typeface="+mj-lt"/>
              <a:buAutoNum type="alphaUcPeriod"/>
              <a:tabLst>
                <a:tab pos="457200" algn="l"/>
                <a:tab pos="449580" algn="l"/>
              </a:tabLst>
            </a:pPr>
            <a:endParaRPr lang="fr-BE" sz="1900" b="1" dirty="0">
              <a:effectLst/>
            </a:endParaRPr>
          </a:p>
          <a:p>
            <a:pPr marL="0" indent="0">
              <a:lnSpc>
                <a:spcPct val="100000"/>
              </a:lnSpc>
              <a:spcBef>
                <a:spcPts val="0"/>
              </a:spcBef>
              <a:buNone/>
            </a:pPr>
            <a:r>
              <a:rPr lang="fr-FR" sz="1900" kern="1600" dirty="0">
                <a:effectLst/>
                <a:ea typeface="Times New Roman" panose="02020603050405020304" pitchFamily="18" charset="0"/>
              </a:rPr>
              <a:t>L’ONSS prélève un montant forfaitaire sur les cotisations patronales pour chaque </a:t>
            </a:r>
            <a:r>
              <a:rPr lang="fr-FR" sz="1900" kern="1600" dirty="0" err="1">
                <a:effectLst/>
                <a:ea typeface="Times New Roman" panose="02020603050405020304" pitchFamily="18" charset="0"/>
              </a:rPr>
              <a:t>travailleur·se</a:t>
            </a:r>
            <a:r>
              <a:rPr lang="fr-FR" sz="1900" kern="1600" dirty="0">
                <a:effectLst/>
                <a:ea typeface="Times New Roman" panose="02020603050405020304" pitchFamily="18" charset="0"/>
              </a:rPr>
              <a:t> au moins à mi-temps. Ce montant est appelé « </a:t>
            </a:r>
            <a:r>
              <a:rPr lang="fr-FR" sz="1900" b="1" kern="1600" dirty="0">
                <a:effectLst/>
                <a:ea typeface="Times New Roman" panose="02020603050405020304" pitchFamily="18" charset="0"/>
              </a:rPr>
              <a:t>réduction Maribel </a:t>
            </a:r>
            <a:r>
              <a:rPr lang="fr-FR" sz="1900" kern="1600" dirty="0">
                <a:effectLst/>
                <a:ea typeface="Times New Roman" panose="02020603050405020304" pitchFamily="18" charset="0"/>
              </a:rPr>
              <a:t>». </a:t>
            </a:r>
          </a:p>
          <a:p>
            <a:pPr marL="0" indent="0">
              <a:lnSpc>
                <a:spcPct val="100000"/>
              </a:lnSpc>
              <a:spcBef>
                <a:spcPts val="0"/>
              </a:spcBef>
              <a:buNone/>
            </a:pPr>
            <a:endParaRPr lang="fr-FR" sz="1900" kern="1600" dirty="0">
              <a:effectLst/>
              <a:ea typeface="Times New Roman" panose="02020603050405020304" pitchFamily="18" charset="0"/>
            </a:endParaRPr>
          </a:p>
          <a:p>
            <a:pPr marL="0" indent="0">
              <a:lnSpc>
                <a:spcPct val="100000"/>
              </a:lnSpc>
              <a:spcBef>
                <a:spcPts val="0"/>
              </a:spcBef>
              <a:buNone/>
            </a:pPr>
            <a:r>
              <a:rPr lang="fr-FR" sz="1900" b="1" kern="1600" dirty="0">
                <a:effectLst/>
                <a:ea typeface="Times New Roman" panose="02020603050405020304" pitchFamily="18" charset="0"/>
              </a:rPr>
              <a:t>Dotation sociale</a:t>
            </a:r>
            <a:br>
              <a:rPr lang="fr-FR" sz="1900" kern="1600" dirty="0">
                <a:effectLst/>
                <a:ea typeface="Times New Roman" panose="02020603050405020304" pitchFamily="18" charset="0"/>
              </a:rPr>
            </a:br>
            <a:r>
              <a:rPr lang="fr-FR" sz="1900" kern="1600" dirty="0">
                <a:effectLst/>
                <a:ea typeface="Times New Roman" panose="02020603050405020304" pitchFamily="18" charset="0"/>
              </a:rPr>
              <a:t>Le Fonds est alimenté par la « dotation » calculée et versée par l’ONSS, sur la base du volume de l’emploi dans le secteur concerné qui est multiplié par cette « réduction Maribel ». </a:t>
            </a:r>
            <a:br>
              <a:rPr lang="fr-FR" sz="1900" kern="1600" dirty="0">
                <a:effectLst/>
                <a:ea typeface="Times New Roman" panose="02020603050405020304" pitchFamily="18" charset="0"/>
              </a:rPr>
            </a:br>
            <a:r>
              <a:rPr lang="fr-FR" sz="1900" kern="1600" dirty="0">
                <a:effectLst/>
                <a:ea typeface="Times New Roman" panose="02020603050405020304" pitchFamily="18" charset="0"/>
              </a:rPr>
              <a:t>La dotation (sociale) est versée au Fonds à concurrence de 94% au cours de l’année qu’elle recouvre, le solde de 6% est versé l’année suivante.</a:t>
            </a:r>
            <a:br>
              <a:rPr lang="fr-FR" sz="1900" kern="1600" dirty="0">
                <a:effectLst/>
                <a:ea typeface="Times New Roman" panose="02020603050405020304" pitchFamily="18" charset="0"/>
              </a:rPr>
            </a:br>
            <a:br>
              <a:rPr lang="fr-FR" sz="1900" kern="1600" dirty="0">
                <a:effectLst/>
                <a:ea typeface="Times New Roman" panose="02020603050405020304" pitchFamily="18" charset="0"/>
              </a:rPr>
            </a:br>
            <a:r>
              <a:rPr lang="fr-FR" sz="1900" b="1" kern="1600" dirty="0">
                <a:effectLst/>
                <a:ea typeface="Times New Roman" panose="02020603050405020304" pitchFamily="18" charset="0"/>
              </a:rPr>
              <a:t>Dotation fiscale</a:t>
            </a:r>
            <a:br>
              <a:rPr lang="fr-FR" sz="1900" kern="1600" dirty="0">
                <a:effectLst/>
                <a:ea typeface="Times New Roman" panose="02020603050405020304" pitchFamily="18" charset="0"/>
              </a:rPr>
            </a:br>
            <a:r>
              <a:rPr lang="fr-BE" sz="1900" kern="1600" dirty="0">
                <a:effectLst/>
                <a:ea typeface="Times New Roman" panose="02020603050405020304" pitchFamily="18" charset="0"/>
              </a:rPr>
              <a:t>À partir de 2009, un mode de financement supplémentaire est attribué au Fonds Maribel. </a:t>
            </a:r>
            <a:br>
              <a:rPr lang="fr-BE" sz="1900" kern="1600" dirty="0">
                <a:ea typeface="Times New Roman" panose="02020603050405020304" pitchFamily="18" charset="0"/>
              </a:rPr>
            </a:br>
            <a:r>
              <a:rPr lang="fr-BE" sz="1900" kern="1600" dirty="0">
                <a:effectLst/>
                <a:ea typeface="Times New Roman" panose="02020603050405020304" pitchFamily="18" charset="0"/>
              </a:rPr>
              <a:t>Il s’agit d’une dispense de versement d’une partie du précompte professionnel (d’où l’appellation </a:t>
            </a:r>
            <a:r>
              <a:rPr lang="fr-BE" sz="1900" i="1" kern="1600" dirty="0">
                <a:effectLst/>
                <a:ea typeface="Times New Roman" panose="02020603050405020304" pitchFamily="18" charset="0"/>
              </a:rPr>
              <a:t>Maribel Fiscal</a:t>
            </a:r>
            <a:r>
              <a:rPr lang="fr-BE" sz="1900" kern="1600" dirty="0">
                <a:effectLst/>
                <a:ea typeface="Times New Roman" panose="02020603050405020304" pitchFamily="18" charset="0"/>
              </a:rPr>
              <a:t>). </a:t>
            </a:r>
            <a:br>
              <a:rPr lang="fr-BE" sz="1900" kern="1600" dirty="0">
                <a:ea typeface="Times New Roman" panose="02020603050405020304" pitchFamily="18" charset="0"/>
              </a:rPr>
            </a:br>
            <a:br>
              <a:rPr lang="fr-BE" sz="1900" kern="1600" dirty="0">
                <a:ea typeface="Times New Roman" panose="02020603050405020304" pitchFamily="18" charset="0"/>
              </a:rPr>
            </a:br>
            <a:r>
              <a:rPr lang="fr-FR" sz="1900" kern="1600" dirty="0">
                <a:effectLst/>
                <a:ea typeface="Times New Roman" panose="02020603050405020304" pitchFamily="18" charset="0"/>
              </a:rPr>
              <a:t>Cet argent est </a:t>
            </a:r>
            <a:r>
              <a:rPr lang="fr-FR" sz="1900" b="1" kern="1600" dirty="0">
                <a:effectLst/>
                <a:ea typeface="Times New Roman" panose="02020603050405020304" pitchFamily="18" charset="0"/>
              </a:rPr>
              <a:t>uniquement destiné à créer de l’emploi et le système ne tolère aucune diminution du volume de l’emploi </a:t>
            </a:r>
            <a:r>
              <a:rPr lang="fr-FR" sz="1900" kern="1600" dirty="0">
                <a:effectLst/>
                <a:ea typeface="Times New Roman" panose="02020603050405020304" pitchFamily="18" charset="0"/>
              </a:rPr>
              <a:t>au niveau du secteur ou d’une association - sauf cas exceptionnels !</a:t>
            </a:r>
            <a:endParaRPr lang="fr-BE" sz="1900" kern="1600" dirty="0">
              <a:effectLst/>
              <a:ea typeface="Times New Roman" panose="02020603050405020304" pitchFamily="18" charset="0"/>
            </a:endParaRPr>
          </a:p>
          <a:p>
            <a:endParaRPr lang="fr-BE" dirty="0"/>
          </a:p>
        </p:txBody>
      </p:sp>
    </p:spTree>
    <p:extLst>
      <p:ext uri="{BB962C8B-B14F-4D97-AF65-F5344CB8AC3E}">
        <p14:creationId xmlns:p14="http://schemas.microsoft.com/office/powerpoint/2010/main" val="3611637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763ADC-3B84-094B-AC01-D94293D4B267}"/>
              </a:ext>
            </a:extLst>
          </p:cNvPr>
          <p:cNvSpPr>
            <a:spLocks noGrp="1"/>
          </p:cNvSpPr>
          <p:nvPr>
            <p:ph type="title"/>
          </p:nvPr>
        </p:nvSpPr>
        <p:spPr>
          <a:xfrm>
            <a:off x="838200" y="189156"/>
            <a:ext cx="10515600" cy="1325563"/>
          </a:xfrm>
        </p:spPr>
        <p:txBody>
          <a:bodyPr>
            <a:normAutofit/>
          </a:bodyPr>
          <a:lstStyle/>
          <a:p>
            <a:pPr marL="742950" indent="-742950">
              <a:buFont typeface="+mj-lt"/>
              <a:buAutoNum type="arabicPeriod"/>
            </a:pPr>
            <a:r>
              <a:rPr lang="fr-FR" sz="4400" b="1" dirty="0">
                <a:solidFill>
                  <a:srgbClr val="E2017B"/>
                </a:solidFill>
              </a:rPr>
              <a:t>Qu’est-ce que le Maribel Social?</a:t>
            </a:r>
            <a:endParaRPr lang="fr-BE" b="1" dirty="0">
              <a:solidFill>
                <a:srgbClr val="E2017B"/>
              </a:solidFill>
            </a:endParaRPr>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F9D689D1-B54F-BB6A-2FD1-D73020CEC657}"/>
              </a:ext>
            </a:extLst>
          </p:cNvPr>
          <p:cNvSpPr>
            <a:spLocks noGrp="1"/>
          </p:cNvSpPr>
          <p:nvPr>
            <p:ph idx="1"/>
          </p:nvPr>
        </p:nvSpPr>
        <p:spPr>
          <a:xfrm>
            <a:off x="898585" y="1576028"/>
            <a:ext cx="10515600" cy="4703997"/>
          </a:xfrm>
        </p:spPr>
        <p:txBody>
          <a:bodyPr>
            <a:normAutofit fontScale="92500" lnSpcReduction="10000"/>
          </a:bodyPr>
          <a:lstStyle/>
          <a:p>
            <a:pPr marL="342900" lvl="0" indent="-342900" algn="just">
              <a:lnSpc>
                <a:spcPct val="100000"/>
              </a:lnSpc>
              <a:spcBef>
                <a:spcPts val="0"/>
              </a:spcBef>
              <a:buFont typeface="+mj-lt"/>
              <a:buAutoNum type="alphaUcPeriod" startAt="2"/>
            </a:pPr>
            <a:r>
              <a:rPr lang="fr-BE" sz="2100" b="1" u="sng" dirty="0">
                <a:effectLst/>
                <a:ea typeface="Times New Roman" panose="02020603050405020304" pitchFamily="18" charset="0"/>
              </a:rPr>
              <a:t>Qui gère un Fonds Maribel Social ?</a:t>
            </a:r>
          </a:p>
          <a:p>
            <a:pPr marL="0" lvl="0" indent="0" algn="just">
              <a:lnSpc>
                <a:spcPct val="100000"/>
              </a:lnSpc>
              <a:spcBef>
                <a:spcPts val="0"/>
              </a:spcBef>
              <a:buNone/>
            </a:pPr>
            <a:endParaRPr lang="fr-BE" sz="2100" dirty="0">
              <a:effectLst/>
              <a:ea typeface="Times New Roman" panose="02020603050405020304" pitchFamily="18" charset="0"/>
            </a:endParaRPr>
          </a:p>
          <a:p>
            <a:pPr algn="just">
              <a:lnSpc>
                <a:spcPct val="100000"/>
              </a:lnSpc>
              <a:spcBef>
                <a:spcPts val="0"/>
              </a:spcBef>
            </a:pPr>
            <a:r>
              <a:rPr lang="fr-FR" sz="2100" kern="1600" dirty="0">
                <a:effectLst/>
                <a:ea typeface="Times New Roman" panose="02020603050405020304" pitchFamily="18" charset="0"/>
              </a:rPr>
              <a:t>Un Comité de Gestion composé paritairement, des représentants syndicaux et patronaux du secteur mandaté par la Commission Paritaire.</a:t>
            </a:r>
          </a:p>
          <a:p>
            <a:pPr marL="0" indent="0" algn="just">
              <a:lnSpc>
                <a:spcPct val="100000"/>
              </a:lnSpc>
              <a:spcBef>
                <a:spcPts val="0"/>
              </a:spcBef>
              <a:buNone/>
            </a:pPr>
            <a:endParaRPr lang="fr-FR" sz="2100" kern="1600" dirty="0">
              <a:effectLst/>
              <a:ea typeface="Times New Roman" panose="02020603050405020304" pitchFamily="18" charset="0"/>
            </a:endParaRPr>
          </a:p>
          <a:p>
            <a:pPr algn="just">
              <a:lnSpc>
                <a:spcPct val="100000"/>
              </a:lnSpc>
              <a:spcBef>
                <a:spcPts val="0"/>
              </a:spcBef>
            </a:pPr>
            <a:r>
              <a:rPr lang="fr-FR" sz="2100" kern="1600" dirty="0">
                <a:ea typeface="Times New Roman" panose="02020603050405020304" pitchFamily="18" charset="0"/>
              </a:rPr>
              <a:t>Une cellule administrative.</a:t>
            </a:r>
          </a:p>
          <a:p>
            <a:pPr marL="0" indent="0" algn="just">
              <a:lnSpc>
                <a:spcPct val="100000"/>
              </a:lnSpc>
              <a:spcBef>
                <a:spcPts val="0"/>
              </a:spcBef>
              <a:buNone/>
            </a:pPr>
            <a:endParaRPr lang="fr-FR" sz="2100" kern="1600" dirty="0">
              <a:ea typeface="Times New Roman" panose="02020603050405020304" pitchFamily="18" charset="0"/>
            </a:endParaRPr>
          </a:p>
          <a:p>
            <a:pPr algn="just">
              <a:lnSpc>
                <a:spcPct val="100000"/>
              </a:lnSpc>
              <a:spcBef>
                <a:spcPts val="0"/>
              </a:spcBef>
            </a:pPr>
            <a:r>
              <a:rPr lang="fr-BE" sz="2100" kern="1600" dirty="0">
                <a:effectLst/>
                <a:ea typeface="Times New Roman" panose="02020603050405020304" pitchFamily="18" charset="0"/>
              </a:rPr>
              <a:t>Un </a:t>
            </a:r>
            <a:r>
              <a:rPr lang="fr-BE" sz="2100" kern="1600" dirty="0">
                <a:ea typeface="Times New Roman" panose="02020603050405020304" pitchFamily="18" charset="0"/>
              </a:rPr>
              <a:t>C</a:t>
            </a:r>
            <a:r>
              <a:rPr lang="fr-BE" sz="2100" kern="1600" dirty="0">
                <a:effectLst/>
                <a:ea typeface="Times New Roman" panose="02020603050405020304" pitchFamily="18" charset="0"/>
              </a:rPr>
              <a:t>ommissaire du Gouvernement assiste aux réunions du Comité de Gestion avec voix consultative. </a:t>
            </a:r>
            <a:br>
              <a:rPr lang="fr-BE" sz="2100" kern="1600" dirty="0">
                <a:effectLst/>
                <a:ea typeface="Times New Roman" panose="02020603050405020304" pitchFamily="18" charset="0"/>
              </a:rPr>
            </a:br>
            <a:r>
              <a:rPr lang="fr-BE" sz="2100" kern="1600" dirty="0">
                <a:effectLst/>
                <a:ea typeface="Times New Roman" panose="02020603050405020304" pitchFamily="18" charset="0"/>
              </a:rPr>
              <a:t>Il peut introduire un recours contre toute décision qu'il considère contraire à la loi, aux statuts ou à l'intérêt général.</a:t>
            </a:r>
          </a:p>
          <a:p>
            <a:pPr marL="0" indent="0" algn="just">
              <a:lnSpc>
                <a:spcPct val="100000"/>
              </a:lnSpc>
              <a:spcBef>
                <a:spcPts val="0"/>
              </a:spcBef>
              <a:buNone/>
            </a:pPr>
            <a:endParaRPr lang="fr-BE" sz="2100" kern="1600" dirty="0">
              <a:effectLst/>
              <a:ea typeface="Times New Roman" panose="02020603050405020304" pitchFamily="18" charset="0"/>
            </a:endParaRPr>
          </a:p>
          <a:p>
            <a:pPr marL="0" indent="0">
              <a:lnSpc>
                <a:spcPct val="100000"/>
              </a:lnSpc>
              <a:spcBef>
                <a:spcPts val="0"/>
              </a:spcBef>
              <a:buNone/>
            </a:pPr>
            <a:r>
              <a:rPr lang="fr-BE" sz="2100" kern="1600" dirty="0">
                <a:effectLst/>
                <a:ea typeface="Times New Roman" panose="02020603050405020304" pitchFamily="18" charset="0"/>
              </a:rPr>
              <a:t>Le Fonds est membre de l</a:t>
            </a:r>
            <a:r>
              <a:rPr lang="fr-FR" sz="2100" kern="1600" dirty="0">
                <a:effectLst/>
                <a:ea typeface="Times New Roman" panose="02020603050405020304" pitchFamily="18" charset="0"/>
              </a:rPr>
              <a:t>’Association Paritaire pour l’Emploi et la Formation (APEF) qui regroupe plusieurs Fonds du </a:t>
            </a:r>
            <a:r>
              <a:rPr lang="fr-FR" sz="2100" kern="1600" dirty="0">
                <a:ea typeface="Times New Roman" panose="02020603050405020304" pitchFamily="18" charset="0"/>
              </a:rPr>
              <a:t>N</a:t>
            </a:r>
            <a:r>
              <a:rPr lang="fr-FR" sz="2100" kern="1600" dirty="0">
                <a:effectLst/>
                <a:ea typeface="Times New Roman" panose="02020603050405020304" pitchFamily="18" charset="0"/>
              </a:rPr>
              <a:t>on-marchand. </a:t>
            </a:r>
          </a:p>
          <a:p>
            <a:pPr marL="0" indent="0">
              <a:buNone/>
            </a:pPr>
            <a:endParaRPr lang="fr-FR" sz="2100" kern="1600" dirty="0">
              <a:effectLst/>
              <a:ea typeface="Times New Roman" panose="02020603050405020304" pitchFamily="18" charset="0"/>
            </a:endParaRPr>
          </a:p>
          <a:p>
            <a:pPr marL="0" lvl="0" indent="0" algn="just">
              <a:buNone/>
            </a:pPr>
            <a:br>
              <a:rPr lang="fr-BE" sz="1900" dirty="0">
                <a:effectLst/>
                <a:latin typeface="Calibri" panose="020F0502020204030204" pitchFamily="34" charset="0"/>
                <a:ea typeface="Times New Roman" panose="02020603050405020304" pitchFamily="18" charset="0"/>
              </a:rPr>
            </a:br>
            <a:endParaRPr lang="fr-BE" dirty="0"/>
          </a:p>
        </p:txBody>
      </p:sp>
    </p:spTree>
    <p:extLst>
      <p:ext uri="{BB962C8B-B14F-4D97-AF65-F5344CB8AC3E}">
        <p14:creationId xmlns:p14="http://schemas.microsoft.com/office/powerpoint/2010/main" val="2953766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763ADC-3B84-094B-AC01-D94293D4B267}"/>
              </a:ext>
            </a:extLst>
          </p:cNvPr>
          <p:cNvSpPr>
            <a:spLocks noGrp="1"/>
          </p:cNvSpPr>
          <p:nvPr>
            <p:ph type="title"/>
          </p:nvPr>
        </p:nvSpPr>
        <p:spPr/>
        <p:txBody>
          <a:bodyPr>
            <a:normAutofit/>
          </a:bodyPr>
          <a:lstStyle/>
          <a:p>
            <a:pPr marL="742950" indent="-742950">
              <a:buFont typeface="+mj-lt"/>
              <a:buAutoNum type="arabicPeriod"/>
            </a:pPr>
            <a:r>
              <a:rPr lang="fr-FR" sz="4400" b="1" dirty="0">
                <a:solidFill>
                  <a:srgbClr val="E2017B"/>
                </a:solidFill>
              </a:rPr>
              <a:t>Qu’est-ce que le Maribel Social?</a:t>
            </a:r>
            <a:endParaRPr lang="fr-BE" b="1" dirty="0">
              <a:solidFill>
                <a:srgbClr val="E2017B"/>
              </a:solidFill>
            </a:endParaRPr>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F9D689D1-B54F-BB6A-2FD1-D73020CEC657}"/>
              </a:ext>
            </a:extLst>
          </p:cNvPr>
          <p:cNvSpPr>
            <a:spLocks noGrp="1"/>
          </p:cNvSpPr>
          <p:nvPr>
            <p:ph idx="1"/>
          </p:nvPr>
        </p:nvSpPr>
        <p:spPr>
          <a:xfrm>
            <a:off x="838200" y="1584085"/>
            <a:ext cx="10515600" cy="4351338"/>
          </a:xfrm>
        </p:spPr>
        <p:txBody>
          <a:bodyPr>
            <a:normAutofit fontScale="92500" lnSpcReduction="20000"/>
          </a:bodyPr>
          <a:lstStyle/>
          <a:p>
            <a:pPr marL="342900" lvl="0" indent="-342900" algn="just">
              <a:buFont typeface="+mj-lt"/>
              <a:buAutoNum type="alphaUcPeriod" startAt="3"/>
            </a:pPr>
            <a:r>
              <a:rPr lang="fr-FR" sz="2000" b="1" u="sng" kern="1600" dirty="0">
                <a:effectLst/>
              </a:rPr>
              <a:t>Que finance le Fonds ?</a:t>
            </a:r>
            <a:endParaRPr lang="fr-BE" sz="2000" b="1" u="sng" kern="1600" dirty="0">
              <a:effectLst/>
            </a:endParaRPr>
          </a:p>
          <a:p>
            <a:pPr marL="0" indent="0">
              <a:lnSpc>
                <a:spcPct val="100000"/>
              </a:lnSpc>
              <a:spcBef>
                <a:spcPts val="0"/>
              </a:spcBef>
              <a:buNone/>
            </a:pPr>
            <a:endParaRPr lang="fr-BE" sz="2000" b="1" dirty="0">
              <a:effectLst/>
              <a:ea typeface="Times New Roman" panose="02020603050405020304" pitchFamily="18" charset="0"/>
            </a:endParaRPr>
          </a:p>
          <a:p>
            <a:pPr marL="0" indent="0">
              <a:lnSpc>
                <a:spcPct val="100000"/>
              </a:lnSpc>
              <a:spcBef>
                <a:spcPts val="0"/>
              </a:spcBef>
              <a:buNone/>
            </a:pPr>
            <a:r>
              <a:rPr lang="fr-BE" sz="2000" b="1" dirty="0">
                <a:effectLst/>
                <a:ea typeface="Times New Roman" panose="02020603050405020304" pitchFamily="18" charset="0"/>
              </a:rPr>
              <a:t>Le Fonds finance uniquement le coût salarial</a:t>
            </a:r>
            <a:r>
              <a:rPr lang="fr-BE" sz="2000" dirty="0">
                <a:effectLst/>
                <a:ea typeface="Times New Roman" panose="02020603050405020304" pitchFamily="18" charset="0"/>
              </a:rPr>
              <a:t>, c’est-à-dire le salaire brut, la cotisation ONSS patronale (déduction faite de toute réduction), le simple et double pécule de vacances ou de sortie, les avantages prévus par une CCT sectorielle ou sous-sectorielle, la part patronale des frais de déplacement du domicile au lieu de travail </a:t>
            </a:r>
            <a:r>
              <a:rPr lang="fr-BE" sz="2000" dirty="0" err="1">
                <a:effectLst/>
                <a:ea typeface="Times New Roman" panose="02020603050405020304" pitchFamily="18" charset="0"/>
              </a:rPr>
              <a:t>du·de</a:t>
            </a:r>
            <a:r>
              <a:rPr lang="fr-BE" sz="2000" dirty="0">
                <a:effectLst/>
                <a:ea typeface="Times New Roman" panose="02020603050405020304" pitchFamily="18" charset="0"/>
              </a:rPr>
              <a:t> la </a:t>
            </a:r>
            <a:r>
              <a:rPr lang="fr-BE" sz="2000" dirty="0" err="1">
                <a:effectLst/>
                <a:ea typeface="Times New Roman" panose="02020603050405020304" pitchFamily="18" charset="0"/>
              </a:rPr>
              <a:t>travailleur·euse</a:t>
            </a:r>
            <a:r>
              <a:rPr lang="fr-BE" sz="2000" dirty="0">
                <a:effectLst/>
                <a:ea typeface="Times New Roman" panose="02020603050405020304" pitchFamily="18" charset="0"/>
              </a:rPr>
              <a:t> </a:t>
            </a:r>
            <a:r>
              <a:rPr lang="fr-BE" sz="2000" dirty="0" err="1">
                <a:effectLst/>
                <a:ea typeface="Times New Roman" panose="02020603050405020304" pitchFamily="18" charset="0"/>
              </a:rPr>
              <a:t>subventionné·e</a:t>
            </a:r>
            <a:r>
              <a:rPr lang="fr-BE" sz="2000" dirty="0">
                <a:effectLst/>
                <a:ea typeface="Times New Roman" panose="02020603050405020304" pitchFamily="18" charset="0"/>
              </a:rPr>
              <a:t>, y compris durant le préavis presté. </a:t>
            </a:r>
          </a:p>
          <a:p>
            <a:pPr marL="0" indent="0">
              <a:lnSpc>
                <a:spcPct val="100000"/>
              </a:lnSpc>
              <a:spcBef>
                <a:spcPts val="0"/>
              </a:spcBef>
              <a:buNone/>
            </a:pPr>
            <a:endParaRPr lang="fr-BE" sz="2000" dirty="0">
              <a:ea typeface="Times New Roman" panose="02020603050405020304" pitchFamily="18" charset="0"/>
            </a:endParaRPr>
          </a:p>
          <a:p>
            <a:pPr marL="0" indent="0">
              <a:lnSpc>
                <a:spcPct val="100000"/>
              </a:lnSpc>
              <a:spcBef>
                <a:spcPts val="0"/>
              </a:spcBef>
              <a:buNone/>
            </a:pPr>
            <a:r>
              <a:rPr lang="fr-BE" sz="2000" b="1" dirty="0">
                <a:effectLst/>
                <a:ea typeface="Times New Roman" panose="02020603050405020304" pitchFamily="18" charset="0"/>
              </a:rPr>
              <a:t>L’intervention financière du Fonds</a:t>
            </a:r>
            <a:r>
              <a:rPr lang="fr-BE" sz="2000" dirty="0">
                <a:effectLst/>
                <a:ea typeface="Times New Roman" panose="02020603050405020304" pitchFamily="18" charset="0"/>
              </a:rPr>
              <a:t> </a:t>
            </a:r>
            <a:r>
              <a:rPr lang="fr-BE" sz="2000" b="1" dirty="0">
                <a:effectLst/>
                <a:ea typeface="Times New Roman" panose="02020603050405020304" pitchFamily="18" charset="0"/>
              </a:rPr>
              <a:t>ne dépasse jamais le coût salarial réel </a:t>
            </a:r>
            <a:r>
              <a:rPr lang="fr-BE" sz="2000" b="1" dirty="0" err="1">
                <a:effectLst/>
                <a:ea typeface="Times New Roman" panose="02020603050405020304" pitchFamily="18" charset="0"/>
              </a:rPr>
              <a:t>du·de</a:t>
            </a:r>
            <a:r>
              <a:rPr lang="fr-BE" sz="2000" b="1" dirty="0">
                <a:effectLst/>
                <a:ea typeface="Times New Roman" panose="02020603050405020304" pitchFamily="18" charset="0"/>
              </a:rPr>
              <a:t> la </a:t>
            </a:r>
            <a:r>
              <a:rPr lang="fr-BE" sz="2000" b="1" dirty="0" err="1">
                <a:effectLst/>
                <a:ea typeface="Times New Roman" panose="02020603050405020304" pitchFamily="18" charset="0"/>
              </a:rPr>
              <a:t>travailleur·euse</a:t>
            </a:r>
            <a:r>
              <a:rPr lang="fr-BE" sz="2000" b="1" dirty="0">
                <a:effectLst/>
                <a:ea typeface="Times New Roman" panose="02020603050405020304" pitchFamily="18" charset="0"/>
              </a:rPr>
              <a:t>. </a:t>
            </a:r>
            <a:br>
              <a:rPr lang="fr-BE" sz="2000" dirty="0">
                <a:ea typeface="Times New Roman" panose="02020603050405020304" pitchFamily="18" charset="0"/>
              </a:rPr>
            </a:br>
            <a:br>
              <a:rPr lang="fr-BE" sz="2000" dirty="0">
                <a:ea typeface="Times New Roman" panose="02020603050405020304" pitchFamily="18" charset="0"/>
              </a:rPr>
            </a:br>
            <a:r>
              <a:rPr lang="fr-BE" sz="2000" b="1" dirty="0">
                <a:effectLst/>
                <a:ea typeface="Times New Roman" panose="02020603050405020304" pitchFamily="18" charset="0"/>
              </a:rPr>
              <a:t>Le coût salarial réel </a:t>
            </a:r>
            <a:r>
              <a:rPr lang="fr-BE" sz="2000" dirty="0">
                <a:effectLst/>
                <a:ea typeface="Times New Roman" panose="02020603050405020304" pitchFamily="18" charset="0"/>
              </a:rPr>
              <a:t>est calculé sur la base des prestations annuelles (effectives ou assimilées) de la personne pour laquelle le poste de travail a été attribué. </a:t>
            </a:r>
            <a:br>
              <a:rPr lang="fr-BE" sz="2000" dirty="0">
                <a:effectLst/>
                <a:ea typeface="Times New Roman" panose="02020603050405020304" pitchFamily="18" charset="0"/>
              </a:rPr>
            </a:br>
            <a:br>
              <a:rPr lang="fr-BE" sz="2000" dirty="0">
                <a:effectLst/>
                <a:ea typeface="Times New Roman" panose="02020603050405020304" pitchFamily="18" charset="0"/>
              </a:rPr>
            </a:br>
            <a:r>
              <a:rPr lang="fr-BE" sz="2000" dirty="0">
                <a:solidFill>
                  <a:srgbClr val="000000"/>
                </a:solidFill>
                <a:effectLst/>
                <a:ea typeface="Times New Roman" panose="02020603050405020304" pitchFamily="18" charset="0"/>
              </a:rPr>
              <a:t>Le Fonds se base pour ce calcul </a:t>
            </a:r>
            <a:r>
              <a:rPr lang="fr-BE" sz="2000" b="1" dirty="0">
                <a:solidFill>
                  <a:srgbClr val="000000"/>
                </a:solidFill>
                <a:effectLst/>
                <a:ea typeface="Times New Roman" panose="02020603050405020304" pitchFamily="18" charset="0"/>
              </a:rPr>
              <a:t>sur les données transmises par l’ONSS via la </a:t>
            </a:r>
            <a:r>
              <a:rPr lang="fr-BE" sz="2000" b="1" dirty="0" err="1">
                <a:solidFill>
                  <a:srgbClr val="000000"/>
                </a:solidFill>
                <a:effectLst/>
                <a:ea typeface="Times New Roman" panose="02020603050405020304" pitchFamily="18" charset="0"/>
              </a:rPr>
              <a:t>DmfA</a:t>
            </a:r>
            <a:r>
              <a:rPr lang="fr-BE" sz="2000" b="1" dirty="0">
                <a:solidFill>
                  <a:srgbClr val="000000"/>
                </a:solidFill>
                <a:effectLst/>
                <a:ea typeface="Times New Roman" panose="02020603050405020304" pitchFamily="18" charset="0"/>
              </a:rPr>
              <a:t> et les données transmises par l’employeur.</a:t>
            </a:r>
            <a:endParaRPr lang="fr-BE" sz="2000" dirty="0">
              <a:effectLst/>
              <a:ea typeface="Times New Roman" panose="02020603050405020304" pitchFamily="18" charset="0"/>
            </a:endParaRPr>
          </a:p>
          <a:p>
            <a:pPr marL="0" indent="0">
              <a:lnSpc>
                <a:spcPct val="100000"/>
              </a:lnSpc>
              <a:spcBef>
                <a:spcPts val="0"/>
              </a:spcBef>
              <a:buNone/>
            </a:pPr>
            <a:br>
              <a:rPr lang="fr-BE" sz="2000" dirty="0">
                <a:effectLst/>
                <a:ea typeface="Times New Roman" panose="02020603050405020304" pitchFamily="18" charset="0"/>
              </a:rPr>
            </a:br>
            <a:br>
              <a:rPr lang="fr-BE" sz="2000" dirty="0">
                <a:effectLst/>
                <a:ea typeface="Times New Roman" panose="02020603050405020304" pitchFamily="18" charset="0"/>
              </a:rPr>
            </a:br>
            <a:endParaRPr lang="fr-BE" dirty="0"/>
          </a:p>
        </p:txBody>
      </p:sp>
    </p:spTree>
    <p:extLst>
      <p:ext uri="{BB962C8B-B14F-4D97-AF65-F5344CB8AC3E}">
        <p14:creationId xmlns:p14="http://schemas.microsoft.com/office/powerpoint/2010/main" val="3645406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763ADC-3B84-094B-AC01-D94293D4B267}"/>
              </a:ext>
            </a:extLst>
          </p:cNvPr>
          <p:cNvSpPr>
            <a:spLocks noGrp="1"/>
          </p:cNvSpPr>
          <p:nvPr>
            <p:ph type="title"/>
          </p:nvPr>
        </p:nvSpPr>
        <p:spPr/>
        <p:txBody>
          <a:bodyPr>
            <a:normAutofit/>
          </a:bodyPr>
          <a:lstStyle/>
          <a:p>
            <a:pPr marL="742950" indent="-742950">
              <a:buFont typeface="+mj-lt"/>
              <a:buAutoNum type="arabicPeriod"/>
            </a:pPr>
            <a:r>
              <a:rPr lang="fr-FR" sz="4400" b="1" dirty="0">
                <a:solidFill>
                  <a:srgbClr val="E2017B"/>
                </a:solidFill>
              </a:rPr>
              <a:t>Qu’est-ce que le Maribel Social?</a:t>
            </a:r>
            <a:endParaRPr lang="fr-BE" b="1" dirty="0">
              <a:solidFill>
                <a:srgbClr val="E2017B"/>
              </a:solidFill>
            </a:endParaRPr>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F9D689D1-B54F-BB6A-2FD1-D73020CEC657}"/>
              </a:ext>
            </a:extLst>
          </p:cNvPr>
          <p:cNvSpPr>
            <a:spLocks noGrp="1"/>
          </p:cNvSpPr>
          <p:nvPr>
            <p:ph idx="1"/>
          </p:nvPr>
        </p:nvSpPr>
        <p:spPr>
          <a:xfrm>
            <a:off x="838200" y="1495813"/>
            <a:ext cx="10515600" cy="4351338"/>
          </a:xfrm>
        </p:spPr>
        <p:txBody>
          <a:bodyPr/>
          <a:lstStyle/>
          <a:p>
            <a:pPr marL="342900" indent="-342900" algn="just">
              <a:lnSpc>
                <a:spcPct val="100000"/>
              </a:lnSpc>
              <a:spcBef>
                <a:spcPts val="0"/>
              </a:spcBef>
              <a:buFont typeface="+mj-lt"/>
              <a:buAutoNum type="alphaUcPeriod" startAt="5"/>
            </a:pPr>
            <a:r>
              <a:rPr lang="fr-BE" sz="1900" b="1" u="sng" dirty="0">
                <a:effectLst/>
                <a:ea typeface="Times New Roman" panose="02020603050405020304" pitchFamily="18" charset="0"/>
              </a:rPr>
              <a:t>Qui peut être </a:t>
            </a:r>
            <a:r>
              <a:rPr lang="fr-BE" sz="1900" b="1" u="sng" dirty="0" err="1">
                <a:effectLst/>
                <a:ea typeface="Times New Roman" panose="02020603050405020304" pitchFamily="18" charset="0"/>
              </a:rPr>
              <a:t>engagé·e</a:t>
            </a:r>
            <a:r>
              <a:rPr lang="fr-BE" sz="1900" b="1" u="sng" dirty="0">
                <a:effectLst/>
                <a:ea typeface="Times New Roman" panose="02020603050405020304" pitchFamily="18" charset="0"/>
              </a:rPr>
              <a:t> pour un poste subsidié par le Maribel Social ?</a:t>
            </a:r>
          </a:p>
          <a:p>
            <a:pPr marL="0" indent="0" algn="just">
              <a:lnSpc>
                <a:spcPct val="100000"/>
              </a:lnSpc>
              <a:spcBef>
                <a:spcPts val="0"/>
              </a:spcBef>
              <a:buNone/>
            </a:pPr>
            <a:endParaRPr lang="fr-BE" sz="1900" dirty="0">
              <a:effectLst/>
              <a:ea typeface="Times New Roman" panose="02020603050405020304" pitchFamily="18" charset="0"/>
            </a:endParaRPr>
          </a:p>
          <a:p>
            <a:pPr marL="0" indent="0">
              <a:lnSpc>
                <a:spcPct val="100000"/>
              </a:lnSpc>
              <a:spcBef>
                <a:spcPts val="0"/>
              </a:spcBef>
              <a:buNone/>
            </a:pPr>
            <a:r>
              <a:rPr lang="fr-FR" sz="1900" kern="1600" dirty="0">
                <a:effectLst/>
                <a:ea typeface="Times New Roman" panose="02020603050405020304" pitchFamily="18" charset="0"/>
              </a:rPr>
              <a:t>Lorsque vous répondez à l’appel du Fonds, votre acte de candidature contient la description du poste pour lequel le subside est demandé : fonction occupée, temps de travail, projet. </a:t>
            </a:r>
            <a:br>
              <a:rPr lang="fr-FR" sz="1900" kern="1600" dirty="0">
                <a:effectLst/>
                <a:ea typeface="Times New Roman" panose="02020603050405020304" pitchFamily="18" charset="0"/>
              </a:rPr>
            </a:br>
            <a:br>
              <a:rPr lang="fr-FR" sz="1900" kern="1600" dirty="0">
                <a:effectLst/>
                <a:ea typeface="Times New Roman" panose="02020603050405020304" pitchFamily="18" charset="0"/>
              </a:rPr>
            </a:br>
            <a:r>
              <a:rPr lang="fr-FR" sz="1900" b="1" kern="1600" dirty="0">
                <a:effectLst/>
                <a:ea typeface="Times New Roman" panose="02020603050405020304" pitchFamily="18" charset="0"/>
              </a:rPr>
              <a:t>Il est impératif qu’au fil du temps ces éléments demeurent conformes à votre acte de candidature.</a:t>
            </a:r>
            <a:br>
              <a:rPr lang="fr-BE" sz="1900" b="1" kern="1600" dirty="0">
                <a:ea typeface="Times New Roman" panose="02020603050405020304" pitchFamily="18" charset="0"/>
              </a:rPr>
            </a:br>
            <a:br>
              <a:rPr lang="fr-BE" sz="1900" b="1" kern="1600" dirty="0">
                <a:ea typeface="Times New Roman" panose="02020603050405020304" pitchFamily="18" charset="0"/>
              </a:rPr>
            </a:br>
            <a:r>
              <a:rPr lang="fr-FR" sz="1900" kern="1600" dirty="0">
                <a:effectLst/>
                <a:ea typeface="Times New Roman" panose="02020603050405020304" pitchFamily="18" charset="0"/>
              </a:rPr>
              <a:t>Aucune condition relative à la personne engagée (statut, diplôme…) n’est cependant requise à l’embauche. </a:t>
            </a:r>
            <a:br>
              <a:rPr lang="fr-FR" sz="1900" kern="1600" dirty="0">
                <a:effectLst/>
                <a:ea typeface="Times New Roman" panose="02020603050405020304" pitchFamily="18" charset="0"/>
              </a:rPr>
            </a:br>
            <a:br>
              <a:rPr lang="fr-FR" sz="1900" kern="1600" dirty="0">
                <a:effectLst/>
                <a:ea typeface="Times New Roman" panose="02020603050405020304" pitchFamily="18" charset="0"/>
              </a:rPr>
            </a:br>
            <a:r>
              <a:rPr lang="fr-BE" sz="1900" dirty="0">
                <a:effectLst/>
                <a:ea typeface="Times New Roman" panose="02020603050405020304" pitchFamily="18" charset="0"/>
              </a:rPr>
              <a:t>Les contrats, y compris ceux de remplacement, doivent être à </a:t>
            </a:r>
            <a:r>
              <a:rPr lang="fr-BE" sz="1900" b="1" dirty="0">
                <a:effectLst/>
                <a:ea typeface="Times New Roman" panose="02020603050405020304" pitchFamily="18" charset="0"/>
              </a:rPr>
              <a:t>durée indéterminée</a:t>
            </a:r>
            <a:r>
              <a:rPr lang="fr-BE" sz="1900" dirty="0">
                <a:effectLst/>
                <a:ea typeface="Times New Roman" panose="02020603050405020304" pitchFamily="18" charset="0"/>
              </a:rPr>
              <a:t> (sauf demande motivée de dérogation ou appel à projets particulier du Fonds).</a:t>
            </a:r>
          </a:p>
          <a:p>
            <a:pPr marL="0" indent="0" algn="just">
              <a:buNone/>
            </a:pPr>
            <a:endParaRPr lang="fr-BE" sz="1800" kern="1600" dirty="0">
              <a:effectLst/>
              <a:latin typeface="Times New Roman" panose="02020603050405020304" pitchFamily="18" charset="0"/>
              <a:ea typeface="Times New Roman" panose="02020603050405020304" pitchFamily="18" charset="0"/>
            </a:endParaRPr>
          </a:p>
          <a:p>
            <a:pPr marL="0" indent="0" algn="just">
              <a:buNone/>
            </a:pPr>
            <a:endParaRPr lang="fr-BE" sz="1800" dirty="0">
              <a:effectLst/>
              <a:latin typeface="Calibri" panose="020F0502020204030204" pitchFamily="34" charset="0"/>
              <a:ea typeface="Times New Roman" panose="02020603050405020304" pitchFamily="18" charset="0"/>
            </a:endParaRPr>
          </a:p>
          <a:p>
            <a:pPr marL="342900" indent="-342900" algn="just">
              <a:buFont typeface="+mj-lt"/>
              <a:buAutoNum type="alphaUcPeriod"/>
            </a:pPr>
            <a:endParaRPr lang="fr-BE"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41023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763ADC-3B84-094B-AC01-D94293D4B267}"/>
              </a:ext>
            </a:extLst>
          </p:cNvPr>
          <p:cNvSpPr>
            <a:spLocks noGrp="1"/>
          </p:cNvSpPr>
          <p:nvPr>
            <p:ph type="title"/>
          </p:nvPr>
        </p:nvSpPr>
        <p:spPr/>
        <p:txBody>
          <a:bodyPr/>
          <a:lstStyle/>
          <a:p>
            <a:pPr marL="742950" indent="-742950">
              <a:buFont typeface="+mj-lt"/>
              <a:buAutoNum type="arabicPeriod" startAt="2"/>
            </a:pPr>
            <a:r>
              <a:rPr lang="fr-FR" sz="4400" b="1" dirty="0">
                <a:solidFill>
                  <a:srgbClr val="E2017B"/>
                </a:solidFill>
              </a:rPr>
              <a:t>Modalités d’attribution de poste</a:t>
            </a:r>
          </a:p>
        </p:txBody>
      </p:sp>
      <p:sp>
        <p:nvSpPr>
          <p:cNvPr id="3" name="Espace réservé du contenu 2">
            <a:extLst>
              <a:ext uri="{FF2B5EF4-FFF2-40B4-BE49-F238E27FC236}">
                <a16:creationId xmlns:a16="http://schemas.microsoft.com/office/drawing/2014/main" id="{A06DC727-9F25-8BAF-2860-6361B0EC404C}"/>
              </a:ext>
            </a:extLst>
          </p:cNvPr>
          <p:cNvSpPr>
            <a:spLocks noGrp="1"/>
          </p:cNvSpPr>
          <p:nvPr>
            <p:ph idx="1"/>
          </p:nvPr>
        </p:nvSpPr>
        <p:spPr>
          <a:xfrm>
            <a:off x="838200" y="1532321"/>
            <a:ext cx="10515600" cy="4514789"/>
          </a:xfrm>
        </p:spPr>
        <p:txBody>
          <a:bodyPr>
            <a:noAutofit/>
          </a:bodyPr>
          <a:lstStyle/>
          <a:p>
            <a:pPr marL="342900" lvl="0" indent="-342900">
              <a:lnSpc>
                <a:spcPct val="100000"/>
              </a:lnSpc>
              <a:spcBef>
                <a:spcPts val="0"/>
              </a:spcBef>
              <a:buFont typeface="+mj-lt"/>
              <a:buAutoNum type="alphaUcPeriod"/>
            </a:pPr>
            <a:r>
              <a:rPr lang="fr-FR" sz="1900" b="1" u="sng" kern="1600" dirty="0">
                <a:effectLst/>
                <a:ea typeface="Times New Roman" panose="02020603050405020304" pitchFamily="18" charset="0"/>
              </a:rPr>
              <a:t>Procédure d’attribution</a:t>
            </a:r>
          </a:p>
          <a:p>
            <a:pPr marL="342900" lvl="0" indent="-342900">
              <a:lnSpc>
                <a:spcPct val="100000"/>
              </a:lnSpc>
              <a:spcBef>
                <a:spcPts val="0"/>
              </a:spcBef>
              <a:buFont typeface="+mj-lt"/>
              <a:buAutoNum type="alphaUcPeriod"/>
            </a:pPr>
            <a:endParaRPr lang="fr-BE" sz="1900" kern="1600" dirty="0">
              <a:effectLst/>
              <a:ea typeface="Times New Roman" panose="02020603050405020304" pitchFamily="18" charset="0"/>
            </a:endParaRPr>
          </a:p>
          <a:p>
            <a:pPr marL="0" indent="0">
              <a:lnSpc>
                <a:spcPct val="100000"/>
              </a:lnSpc>
              <a:spcBef>
                <a:spcPts val="0"/>
              </a:spcBef>
              <a:buNone/>
            </a:pPr>
            <a:r>
              <a:rPr lang="fr-BE" sz="1900" kern="1600" dirty="0">
                <a:effectLst/>
                <a:ea typeface="Times New Roman" panose="02020603050405020304" pitchFamily="18" charset="0"/>
              </a:rPr>
              <a:t>Lorsqu'il dispose des moyens nécessaires au financement de nouveaux emplois, le Fonds Maribel lance un appel à candidatures auprès des institutions répertoriées dans le secteur. </a:t>
            </a:r>
          </a:p>
          <a:p>
            <a:pPr marL="0" indent="0">
              <a:lnSpc>
                <a:spcPct val="100000"/>
              </a:lnSpc>
              <a:spcBef>
                <a:spcPts val="0"/>
              </a:spcBef>
              <a:buNone/>
            </a:pPr>
            <a:br>
              <a:rPr lang="fr-BE" sz="1900" kern="1600" dirty="0">
                <a:effectLst/>
                <a:ea typeface="Times New Roman" panose="02020603050405020304" pitchFamily="18" charset="0"/>
              </a:rPr>
            </a:br>
            <a:r>
              <a:rPr lang="fr-BE" sz="1900" kern="1600" dirty="0">
                <a:effectLst/>
                <a:ea typeface="Times New Roman" panose="02020603050405020304" pitchFamily="18" charset="0"/>
              </a:rPr>
              <a:t>Les institutions intéressées ont donc la possibilité de faire acte de candidature afin de recevoir un financement pour un ou plusieurs emplois dans les conditions déterminées par l'appel. </a:t>
            </a:r>
            <a:br>
              <a:rPr lang="fr-BE" sz="1900" kern="1600" dirty="0">
                <a:effectLst/>
                <a:ea typeface="Times New Roman" panose="02020603050405020304" pitchFamily="18" charset="0"/>
              </a:rPr>
            </a:br>
            <a:br>
              <a:rPr lang="fr-BE" sz="1900" kern="1600" dirty="0">
                <a:effectLst/>
                <a:ea typeface="Times New Roman" panose="02020603050405020304" pitchFamily="18" charset="0"/>
              </a:rPr>
            </a:br>
            <a:r>
              <a:rPr lang="fr-BE" sz="1900" kern="1600" dirty="0">
                <a:effectLst/>
                <a:ea typeface="Times New Roman" panose="02020603050405020304" pitchFamily="18" charset="0"/>
              </a:rPr>
              <a:t>Elles doivent répondre aux conditions générales d’appartenance au secteur concerné (CP 329.02) et aux conditions spécifiques décrites par l'appel à candidatures.</a:t>
            </a:r>
          </a:p>
          <a:p>
            <a:pPr marL="0" indent="0">
              <a:lnSpc>
                <a:spcPct val="100000"/>
              </a:lnSpc>
              <a:spcBef>
                <a:spcPts val="0"/>
              </a:spcBef>
              <a:buNone/>
            </a:pPr>
            <a:endParaRPr lang="fr-BE" sz="1900" kern="1600" dirty="0">
              <a:effectLst/>
              <a:ea typeface="Times New Roman" panose="02020603050405020304" pitchFamily="18" charset="0"/>
            </a:endParaRPr>
          </a:p>
          <a:p>
            <a:pPr marL="0" indent="0">
              <a:lnSpc>
                <a:spcPct val="100000"/>
              </a:lnSpc>
              <a:spcBef>
                <a:spcPts val="0"/>
              </a:spcBef>
              <a:buNone/>
            </a:pPr>
            <a:r>
              <a:rPr lang="fr-BE" sz="1900" kern="1600" dirty="0">
                <a:effectLst/>
                <a:ea typeface="Times New Roman" panose="02020603050405020304" pitchFamily="18" charset="0"/>
              </a:rPr>
              <a:t>Elles doivent également introduire un dossier de demande sur la base des formulaires communiqués par le Fonds Maribel. Ce dossier est soumis à la concertation sociale pour avis et signature, selon les modalités décrites par l’appel à candidatures.</a:t>
            </a:r>
            <a:endParaRPr lang="fr-BE" sz="1900" kern="1600" dirty="0">
              <a:effectLst/>
              <a:latin typeface="Times New Roman" panose="02020603050405020304" pitchFamily="18" charset="0"/>
              <a:ea typeface="Times New Roman" panose="02020603050405020304" pitchFamily="18" charset="0"/>
            </a:endParaRPr>
          </a:p>
          <a:p>
            <a:endParaRPr lang="fr-BE" sz="1900" dirty="0"/>
          </a:p>
        </p:txBody>
      </p:sp>
      <p:sp>
        <p:nvSpPr>
          <p:cNvPr id="4" name="Rectangle 3">
            <a:extLst>
              <a:ext uri="{FF2B5EF4-FFF2-40B4-BE49-F238E27FC236}">
                <a16:creationId xmlns:a16="http://schemas.microsoft.com/office/drawing/2014/main" id="{EEFF8062-8E47-DA53-8AC8-4870BC130408}"/>
              </a:ext>
            </a:extLst>
          </p:cNvPr>
          <p:cNvSpPr/>
          <p:nvPr/>
        </p:nvSpPr>
        <p:spPr>
          <a:xfrm>
            <a:off x="298580" y="-177282"/>
            <a:ext cx="389317" cy="7305870"/>
          </a:xfrm>
          <a:prstGeom prst="rect">
            <a:avLst/>
          </a:prstGeom>
          <a:solidFill>
            <a:srgbClr val="FABC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cxnSp>
        <p:nvCxnSpPr>
          <p:cNvPr id="5" name="Connecteur droit 4">
            <a:extLst>
              <a:ext uri="{FF2B5EF4-FFF2-40B4-BE49-F238E27FC236}">
                <a16:creationId xmlns:a16="http://schemas.microsoft.com/office/drawing/2014/main" id="{F1A99167-B546-ED79-05F4-796D5C82ECC2}"/>
              </a:ext>
            </a:extLst>
          </p:cNvPr>
          <p:cNvCxnSpPr>
            <a:cxnSpLocks/>
          </p:cNvCxnSpPr>
          <p:nvPr/>
        </p:nvCxnSpPr>
        <p:spPr>
          <a:xfrm>
            <a:off x="0" y="6487869"/>
            <a:ext cx="12440873" cy="0"/>
          </a:xfrm>
          <a:prstGeom prst="line">
            <a:avLst/>
          </a:prstGeom>
          <a:ln w="57150">
            <a:solidFill>
              <a:srgbClr val="E2017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7356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36171F4204FAF46ABD60F1EF3F4D59F" ma:contentTypeVersion="5" ma:contentTypeDescription="Een nieuw document maken." ma:contentTypeScope="" ma:versionID="40e57f3a0c2a7e48861b7983fdf325b0">
  <xsd:schema xmlns:xsd="http://www.w3.org/2001/XMLSchema" xmlns:xs="http://www.w3.org/2001/XMLSchema" xmlns:p="http://schemas.microsoft.com/office/2006/metadata/properties" xmlns:ns3="96d95cb0-86e5-423b-aebc-eab4d0704205" xmlns:ns4="043331ae-cca5-4246-966b-87372d21e1b7" targetNamespace="http://schemas.microsoft.com/office/2006/metadata/properties" ma:root="true" ma:fieldsID="1d666be1d9a5faff13e50d23133b1609" ns3:_="" ns4:_="">
    <xsd:import namespace="96d95cb0-86e5-423b-aebc-eab4d0704205"/>
    <xsd:import namespace="043331ae-cca5-4246-966b-87372d21e1b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d95cb0-86e5-423b-aebc-eab4d07042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3331ae-cca5-4246-966b-87372d21e1b7"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SharingHintHash" ma:index="12"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9D72B01-9F82-40E1-A7CA-F7676F4EFAFE}">
  <ds:schemaRefs>
    <ds:schemaRef ds:uri="http://schemas.microsoft.com/office/infopath/2007/PartnerControls"/>
    <ds:schemaRef ds:uri="http://purl.org/dc/elements/1.1/"/>
    <ds:schemaRef ds:uri="http://www.w3.org/XML/1998/namespace"/>
    <ds:schemaRef ds:uri="http://schemas.microsoft.com/office/2006/metadata/properties"/>
    <ds:schemaRef ds:uri="http://schemas.microsoft.com/office/2006/documentManagement/types"/>
    <ds:schemaRef ds:uri="http://purl.org/dc/dcmitype/"/>
    <ds:schemaRef ds:uri="http://purl.org/dc/terms/"/>
    <ds:schemaRef ds:uri="http://schemas.openxmlformats.org/package/2006/metadata/core-properties"/>
    <ds:schemaRef ds:uri="043331ae-cca5-4246-966b-87372d21e1b7"/>
    <ds:schemaRef ds:uri="96d95cb0-86e5-423b-aebc-eab4d0704205"/>
  </ds:schemaRefs>
</ds:datastoreItem>
</file>

<file path=customXml/itemProps2.xml><?xml version="1.0" encoding="utf-8"?>
<ds:datastoreItem xmlns:ds="http://schemas.openxmlformats.org/officeDocument/2006/customXml" ds:itemID="{D894659B-0CED-43BA-BD47-8F859E4328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d95cb0-86e5-423b-aebc-eab4d0704205"/>
    <ds:schemaRef ds:uri="043331ae-cca5-4246-966b-87372d21e1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85DAF9F-EFFA-4F48-93C6-272AAC5F54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674</TotalTime>
  <Words>2296</Words>
  <Application>Microsoft Office PowerPoint</Application>
  <PresentationFormat>Grand écran</PresentationFormat>
  <Paragraphs>212</Paragraphs>
  <Slides>26</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26</vt:i4>
      </vt:variant>
    </vt:vector>
  </HeadingPairs>
  <TitlesOfParts>
    <vt:vector size="34" baseType="lpstr">
      <vt:lpstr>Arial</vt:lpstr>
      <vt:lpstr>Calibri</vt:lpstr>
      <vt:lpstr>Calibri Light</vt:lpstr>
      <vt:lpstr>Symbol</vt:lpstr>
      <vt:lpstr>Times New Roman</vt:lpstr>
      <vt:lpstr>Wingdings</vt:lpstr>
      <vt:lpstr>Wingdings 3</vt:lpstr>
      <vt:lpstr>Thème Office</vt:lpstr>
      <vt:lpstr>Présentation PowerPoint</vt:lpstr>
      <vt:lpstr>Présentation PowerPoint</vt:lpstr>
      <vt:lpstr>Une équipe à votre écoute</vt:lpstr>
      <vt:lpstr>Au programme!</vt:lpstr>
      <vt:lpstr>Qu’est-ce que le Maribel Social?</vt:lpstr>
      <vt:lpstr>Qu’est-ce que le Maribel Social?</vt:lpstr>
      <vt:lpstr>Qu’est-ce que le Maribel Social?</vt:lpstr>
      <vt:lpstr>Qu’est-ce que le Maribel Social?</vt:lpstr>
      <vt:lpstr>Modalités d’attribution de poste</vt:lpstr>
      <vt:lpstr>Modalités d’attribution de poste</vt:lpstr>
      <vt:lpstr>Modalités de paiement de la subvention</vt:lpstr>
      <vt:lpstr>Modalités de paiement de la subvention</vt:lpstr>
      <vt:lpstr>Modalités de paiement de la subvention</vt:lpstr>
      <vt:lpstr>Modalités de paiement de la subvention</vt:lpstr>
      <vt:lpstr>Modalités de paiement de la subvention</vt:lpstr>
      <vt:lpstr>Procédures administratives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Contact</vt:lpstr>
      <vt:lpstr>Questions / Réponses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Jessica FASTENAKEL</dc:creator>
  <cp:lastModifiedBy>Jessica FASTENAKEL</cp:lastModifiedBy>
  <cp:revision>73</cp:revision>
  <dcterms:created xsi:type="dcterms:W3CDTF">2022-09-13T11:53:19Z</dcterms:created>
  <dcterms:modified xsi:type="dcterms:W3CDTF">2023-03-29T18:59:47Z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0x010100E36171F4204FAF46ABD60F1EF3F4D59F</vt:lpwstr>
  </property>
</Properties>
</file>